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0.jpg" ContentType="image/jpeg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8.jpg" ContentType="image/jpeg"/>
  <Override PartName="/ppt/media/image40.jpg" ContentType="image/jpeg"/>
  <Override PartName="/ppt/media/image41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8.JPG" ContentType="image/jpeg"/>
  <Override PartName="/ppt/media/image53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57.jpg" ContentType="image/jpeg"/>
  <Override PartName="/ppt/media/image58.jpg" ContentType="image/jpeg"/>
  <Override PartName="/ppt/media/image60.JPG" ContentType="image/jpeg"/>
  <Override PartName="/ppt/media/image61.jpg" ContentType="image/jpeg"/>
  <Override PartName="/ppt/media/image63.jpg" ContentType="image/jpeg"/>
  <Override PartName="/ppt/media/image64.JPG" ContentType="image/jpeg"/>
  <Override PartName="/ppt/media/image65.jpg" ContentType="image/jpeg"/>
  <Override PartName="/ppt/media/image66.jpg" ContentType="image/jpeg"/>
  <Override PartName="/ppt/media/image67.jpg" ContentType="image/jpeg"/>
  <Override PartName="/ppt/media/image69.jpg" ContentType="image/jpeg"/>
  <Override PartName="/ppt/media/image70.jpg" ContentType="image/jpeg"/>
  <Override PartName="/ppt/media/image71.jpg" ContentType="image/jpeg"/>
  <Override PartName="/ppt/media/image73.jpg" ContentType="image/jpeg"/>
  <Override PartName="/ppt/media/image74.JPG" ContentType="image/jpeg"/>
  <Override PartName="/ppt/media/image7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60" r:id="rId5"/>
    <p:sldId id="261" r:id="rId6"/>
    <p:sldId id="283" r:id="rId7"/>
    <p:sldId id="377" r:id="rId8"/>
    <p:sldId id="355" r:id="rId9"/>
    <p:sldId id="262" r:id="rId10"/>
    <p:sldId id="263" r:id="rId11"/>
    <p:sldId id="376" r:id="rId12"/>
    <p:sldId id="379" r:id="rId13"/>
    <p:sldId id="380" r:id="rId14"/>
    <p:sldId id="385" r:id="rId15"/>
    <p:sldId id="357" r:id="rId16"/>
    <p:sldId id="259" r:id="rId17"/>
    <p:sldId id="268" r:id="rId18"/>
    <p:sldId id="375" r:id="rId19"/>
    <p:sldId id="358" r:id="rId20"/>
    <p:sldId id="269" r:id="rId21"/>
    <p:sldId id="270" r:id="rId22"/>
    <p:sldId id="390" r:id="rId23"/>
    <p:sldId id="267" r:id="rId24"/>
    <p:sldId id="386" r:id="rId25"/>
    <p:sldId id="362" r:id="rId26"/>
    <p:sldId id="374" r:id="rId27"/>
    <p:sldId id="272" r:id="rId28"/>
    <p:sldId id="365" r:id="rId29"/>
    <p:sldId id="366" r:id="rId30"/>
    <p:sldId id="367" r:id="rId31"/>
    <p:sldId id="388" r:id="rId32"/>
    <p:sldId id="389" r:id="rId33"/>
    <p:sldId id="369" r:id="rId34"/>
    <p:sldId id="391" r:id="rId35"/>
    <p:sldId id="370" r:id="rId36"/>
    <p:sldId id="266" r:id="rId37"/>
    <p:sldId id="371" r:id="rId38"/>
    <p:sldId id="372" r:id="rId39"/>
    <p:sldId id="274" r:id="rId40"/>
    <p:sldId id="306" r:id="rId41"/>
  </p:sldIdLst>
  <p:sldSz cx="18288000" cy="10287000"/>
  <p:notesSz cx="9928225" cy="67976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40933"/>
          </a:xfrm>
          <a:prstGeom prst="rect">
            <a:avLst/>
          </a:prstGeom>
        </p:spPr>
        <p:txBody>
          <a:bodyPr vert="horz" lIns="53520" tIns="26760" rIns="53520" bIns="26760" rtlCol="0"/>
          <a:lstStyle>
            <a:lvl1pPr algn="l">
              <a:defRPr sz="7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3409" y="0"/>
            <a:ext cx="4302231" cy="340933"/>
          </a:xfrm>
          <a:prstGeom prst="rect">
            <a:avLst/>
          </a:prstGeom>
        </p:spPr>
        <p:txBody>
          <a:bodyPr vert="horz" lIns="53520" tIns="26760" rIns="53520" bIns="26760" rtlCol="0"/>
          <a:lstStyle>
            <a:lvl1pPr algn="r">
              <a:defRPr sz="700"/>
            </a:lvl1pPr>
          </a:lstStyle>
          <a:p>
            <a:fld id="{EF999C2E-ECF5-4752-99B4-8737C4AA1877}" type="datetimeFigureOut">
              <a:rPr lang="pt-BR" smtClean="0"/>
              <a:t>22/07/2025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3520" tIns="26760" rIns="53520" bIns="2676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823" y="3271906"/>
            <a:ext cx="7942580" cy="2676060"/>
          </a:xfrm>
          <a:prstGeom prst="rect">
            <a:avLst/>
          </a:prstGeom>
        </p:spPr>
        <p:txBody>
          <a:bodyPr vert="horz" lIns="53520" tIns="26760" rIns="53520" bIns="2676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743"/>
            <a:ext cx="4302231" cy="340932"/>
          </a:xfrm>
          <a:prstGeom prst="rect">
            <a:avLst/>
          </a:prstGeom>
        </p:spPr>
        <p:txBody>
          <a:bodyPr vert="horz" lIns="53520" tIns="26760" rIns="53520" bIns="26760" rtlCol="0" anchor="b"/>
          <a:lstStyle>
            <a:lvl1pPr algn="l">
              <a:defRPr sz="7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3409" y="6456743"/>
            <a:ext cx="4302231" cy="340932"/>
          </a:xfrm>
          <a:prstGeom prst="rect">
            <a:avLst/>
          </a:prstGeom>
        </p:spPr>
        <p:txBody>
          <a:bodyPr vert="horz" lIns="53520" tIns="26760" rIns="53520" bIns="26760" rtlCol="0" anchor="b"/>
          <a:lstStyle>
            <a:lvl1pPr algn="r">
              <a:defRPr sz="700"/>
            </a:lvl1pPr>
          </a:lstStyle>
          <a:p>
            <a:fld id="{61E59022-51D6-47E8-BDBA-0EFBBEB69F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24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>
            <a:extLst>
              <a:ext uri="{FF2B5EF4-FFF2-40B4-BE49-F238E27FC236}">
                <a16:creationId xmlns:a16="http://schemas.microsoft.com/office/drawing/2014/main" id="{4A2B1102-370B-4846-89FA-2890B1D989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ço Reservado para Anotações 2">
            <a:extLst>
              <a:ext uri="{FF2B5EF4-FFF2-40B4-BE49-F238E27FC236}">
                <a16:creationId xmlns:a16="http://schemas.microsoft.com/office/drawing/2014/main" id="{1773B517-9EFA-4655-9F1E-CD970C40A3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0484" name="Espaço Reservado para Número de Slide 3">
            <a:extLst>
              <a:ext uri="{FF2B5EF4-FFF2-40B4-BE49-F238E27FC236}">
                <a16:creationId xmlns:a16="http://schemas.microsoft.com/office/drawing/2014/main" id="{AC9006CB-E752-47E7-A9ED-CD9FB595E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34849" indent="-1672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8998" indent="-133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36597" indent="-133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04196" indent="-133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471795" indent="-133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39395" indent="-133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06994" indent="-133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593" indent="-133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EFCD89-F126-43C0-9A35-F84ACAD3557F}" type="slidenum">
              <a:rPr lang="pt-BR" altLang="pt-BR" smtClean="0">
                <a:latin typeface="Calibri" panose="020F0502020204030204" pitchFamily="34" charset="0"/>
              </a:rPr>
              <a:pPr/>
              <a:t>6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1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>
            <a:extLst>
              <a:ext uri="{FF2B5EF4-FFF2-40B4-BE49-F238E27FC236}">
                <a16:creationId xmlns:a16="http://schemas.microsoft.com/office/drawing/2014/main" id="{4A2B1102-370B-4846-89FA-2890B1D989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ço Reservado para Anotações 2">
            <a:extLst>
              <a:ext uri="{FF2B5EF4-FFF2-40B4-BE49-F238E27FC236}">
                <a16:creationId xmlns:a16="http://schemas.microsoft.com/office/drawing/2014/main" id="{1773B517-9EFA-4655-9F1E-CD970C40A3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0484" name="Espaço Reservado para Número de Slide 3">
            <a:extLst>
              <a:ext uri="{FF2B5EF4-FFF2-40B4-BE49-F238E27FC236}">
                <a16:creationId xmlns:a16="http://schemas.microsoft.com/office/drawing/2014/main" id="{AC9006CB-E752-47E7-A9ED-CD9FB595E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34849" indent="-16724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8998" indent="-133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36597" indent="-133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204196" indent="-133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471795" indent="-133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739395" indent="-133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06994" indent="-133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593" indent="-133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EFCD89-F126-43C0-9A35-F84ACAD3557F}" type="slidenum">
              <a:rPr lang="pt-BR" altLang="pt-BR" smtClean="0">
                <a:latin typeface="Calibri" panose="020F0502020204030204" pitchFamily="34" charset="0"/>
              </a:rPr>
              <a:pPr/>
              <a:t>7</a:t>
            </a:fld>
            <a:endParaRPr lang="pt-BR" altLang="pt-B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7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04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52648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AFCA38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A47BF-BEEE-49FC-8555-F90A31F7CA8A}" type="datetime1">
              <a:rPr lang="pt-BR" smtClean="0"/>
              <a:t>22/07/2025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52648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AFCA38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BF856-630D-433C-9ADA-1BF27F6AC932}" type="datetime1">
              <a:rPr lang="pt-BR" smtClean="0"/>
              <a:t>22/07/2025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52648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223828" y="1868876"/>
            <a:ext cx="5540375" cy="6574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1" i="0">
                <a:solidFill>
                  <a:srgbClr val="52648B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85B9F-3594-48EC-9E6F-8D55ED0255CB}" type="datetime1">
              <a:rPr lang="pt-BR" smtClean="0"/>
              <a:t>22/07/2025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rgbClr val="52648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796E8-C08E-4831-BA4C-BE3226B0DFE5}" type="datetime1">
              <a:rPr lang="pt-BR" smtClean="0"/>
              <a:t>22/07/2025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C55BE-6564-4D4B-ADC0-03C8D71197C2}" type="datetime1">
              <a:rPr lang="pt-BR" smtClean="0"/>
              <a:t>22/07/2025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90794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4154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14DB386C-63A8-4D85-8179-2E4A38DC6535}" type="datetime1">
              <a:rPr lang="pt-BR" smtClean="0"/>
              <a:t>22/07/2025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DA51BE63-E008-4575-8395-ED049E245B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4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937286"/>
            <a:ext cx="8878570" cy="924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rgbClr val="52648B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9630" y="2382411"/>
            <a:ext cx="10440035" cy="6102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AFCA38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FBEE0-B5F5-4998-8D01-087A824D1947}" type="datetime1">
              <a:rPr lang="pt-BR" smtClean="0"/>
              <a:t>22/07/2025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89" y="12185"/>
            <a:ext cx="18297525" cy="5131435"/>
            <a:chOff x="-4789" y="12185"/>
            <a:chExt cx="18297525" cy="5131435"/>
          </a:xfrm>
        </p:grpSpPr>
        <p:sp>
          <p:nvSpPr>
            <p:cNvPr id="3" name="object 3"/>
            <p:cNvSpPr/>
            <p:nvPr/>
          </p:nvSpPr>
          <p:spPr>
            <a:xfrm>
              <a:off x="7610" y="12185"/>
              <a:ext cx="18280380" cy="5131435"/>
            </a:xfrm>
            <a:custGeom>
              <a:avLst/>
              <a:gdLst/>
              <a:ahLst/>
              <a:cxnLst/>
              <a:rect l="l" t="t" r="r" b="b"/>
              <a:pathLst>
                <a:path w="18280380" h="5131435">
                  <a:moveTo>
                    <a:pt x="0" y="5131332"/>
                  </a:moveTo>
                  <a:lnTo>
                    <a:pt x="0" y="0"/>
                  </a:lnTo>
                  <a:lnTo>
                    <a:pt x="18280370" y="0"/>
                  </a:lnTo>
                  <a:lnTo>
                    <a:pt x="18280370" y="5131332"/>
                  </a:lnTo>
                  <a:lnTo>
                    <a:pt x="0" y="5131332"/>
                  </a:lnTo>
                  <a:close/>
                </a:path>
              </a:pathLst>
            </a:custGeom>
            <a:solidFill>
              <a:srgbClr val="5264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6" y="3461207"/>
              <a:ext cx="18288000" cy="32384"/>
            </a:xfrm>
            <a:custGeom>
              <a:avLst/>
              <a:gdLst/>
              <a:ahLst/>
              <a:cxnLst/>
              <a:rect l="l" t="t" r="r" b="b"/>
              <a:pathLst>
                <a:path w="18288000" h="32385">
                  <a:moveTo>
                    <a:pt x="18287998" y="0"/>
                  </a:moveTo>
                  <a:lnTo>
                    <a:pt x="0" y="31856"/>
                  </a:lnTo>
                </a:path>
              </a:pathLst>
            </a:custGeom>
            <a:ln w="9524">
              <a:solidFill>
                <a:srgbClr val="FFFA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461213"/>
            <a:ext cx="11200130" cy="2931572"/>
          </a:xfrm>
          <a:prstGeom prst="rect">
            <a:avLst/>
          </a:prstGeom>
        </p:spPr>
        <p:txBody>
          <a:bodyPr vert="horz" wrap="square" lIns="0" tIns="198120" rIns="0" bIns="0" rtlCol="0">
            <a:spAutoFit/>
          </a:bodyPr>
          <a:lstStyle/>
          <a:p>
            <a:pPr marL="12700" marR="5080">
              <a:lnSpc>
                <a:spcPts val="7050"/>
              </a:lnSpc>
              <a:spcBef>
                <a:spcPts val="1560"/>
              </a:spcBef>
            </a:pPr>
            <a:r>
              <a:rPr sz="7100" spc="114" dirty="0">
                <a:solidFill>
                  <a:srgbClr val="FFFFFF"/>
                </a:solidFill>
              </a:rPr>
              <a:t>Projeto</a:t>
            </a:r>
            <a:r>
              <a:rPr sz="7100" spc="-395" dirty="0">
                <a:solidFill>
                  <a:srgbClr val="FFFFFF"/>
                </a:solidFill>
              </a:rPr>
              <a:t> </a:t>
            </a:r>
            <a:r>
              <a:rPr sz="7100" spc="305" dirty="0">
                <a:solidFill>
                  <a:srgbClr val="FFFFFF"/>
                </a:solidFill>
              </a:rPr>
              <a:t>de</a:t>
            </a:r>
            <a:r>
              <a:rPr sz="7100" spc="-395" dirty="0">
                <a:solidFill>
                  <a:srgbClr val="FFFFFF"/>
                </a:solidFill>
              </a:rPr>
              <a:t> </a:t>
            </a:r>
            <a:r>
              <a:rPr sz="7100" spc="-20" dirty="0">
                <a:solidFill>
                  <a:srgbClr val="FFFFFF"/>
                </a:solidFill>
              </a:rPr>
              <a:t>Lei</a:t>
            </a:r>
            <a:r>
              <a:rPr sz="7100" spc="-390" dirty="0">
                <a:solidFill>
                  <a:srgbClr val="FFFFFF"/>
                </a:solidFill>
              </a:rPr>
              <a:t> </a:t>
            </a:r>
            <a:r>
              <a:rPr sz="7100" spc="280" dirty="0">
                <a:solidFill>
                  <a:srgbClr val="FFFFFF"/>
                </a:solidFill>
              </a:rPr>
              <a:t>de </a:t>
            </a:r>
            <a:r>
              <a:rPr sz="7100" spc="110" dirty="0">
                <a:solidFill>
                  <a:srgbClr val="FFFFFF"/>
                </a:solidFill>
              </a:rPr>
              <a:t>Diretrizes</a:t>
            </a:r>
            <a:r>
              <a:rPr sz="7100" spc="-305" dirty="0">
                <a:solidFill>
                  <a:srgbClr val="FFFFFF"/>
                </a:solidFill>
              </a:rPr>
              <a:t> </a:t>
            </a:r>
            <a:r>
              <a:rPr sz="7100" spc="260" dirty="0" err="1">
                <a:solidFill>
                  <a:srgbClr val="FFFFFF"/>
                </a:solidFill>
              </a:rPr>
              <a:t>Orçamentárias</a:t>
            </a:r>
            <a:r>
              <a:rPr sz="7100" spc="260" dirty="0">
                <a:solidFill>
                  <a:srgbClr val="FFFFFF"/>
                </a:solidFill>
              </a:rPr>
              <a:t> </a:t>
            </a:r>
            <a:r>
              <a:rPr sz="7100" spc="690" dirty="0">
                <a:solidFill>
                  <a:srgbClr val="FFFFFF"/>
                </a:solidFill>
              </a:rPr>
              <a:t>202</a:t>
            </a:r>
            <a:r>
              <a:rPr lang="pt-BR" sz="7100" spc="690" dirty="0">
                <a:solidFill>
                  <a:srgbClr val="FFFFFF"/>
                </a:solidFill>
              </a:rPr>
              <a:t>6</a:t>
            </a:r>
            <a:endParaRPr sz="7100" dirty="0"/>
          </a:p>
        </p:txBody>
      </p:sp>
      <p:sp>
        <p:nvSpPr>
          <p:cNvPr id="6" name="object 6"/>
          <p:cNvSpPr txBox="1"/>
          <p:nvPr/>
        </p:nvSpPr>
        <p:spPr>
          <a:xfrm>
            <a:off x="1016000" y="3832076"/>
            <a:ext cx="539496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Audiência</a:t>
            </a:r>
            <a:r>
              <a:rPr sz="5000" spc="-3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5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Pública</a:t>
            </a:r>
            <a:endParaRPr sz="50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5979684"/>
            <a:ext cx="8794750" cy="1149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199"/>
              </a:lnSpc>
              <a:spcBef>
                <a:spcPts val="100"/>
              </a:spcBef>
            </a:pPr>
            <a:r>
              <a:rPr sz="3200" dirty="0">
                <a:solidFill>
                  <a:srgbClr val="52648B"/>
                </a:solidFill>
                <a:latin typeface="Lucida Sans Unicode"/>
                <a:cs typeface="Lucida Sans Unicode"/>
              </a:rPr>
              <a:t>Apresentada</a:t>
            </a:r>
            <a:r>
              <a:rPr sz="3200" spc="-105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sz="3200" spc="-40" dirty="0">
                <a:solidFill>
                  <a:srgbClr val="52648B"/>
                </a:solidFill>
                <a:latin typeface="Lucida Sans Unicode"/>
                <a:cs typeface="Lucida Sans Unicode"/>
              </a:rPr>
              <a:t>pelo</a:t>
            </a:r>
            <a:r>
              <a:rPr sz="3200" spc="-105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52648B"/>
                </a:solidFill>
                <a:latin typeface="Lucida Sans Unicode"/>
                <a:cs typeface="Lucida Sans Unicode"/>
              </a:rPr>
              <a:t>Poder</a:t>
            </a:r>
            <a:r>
              <a:rPr sz="3200" spc="-105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52648B"/>
                </a:solidFill>
                <a:latin typeface="Lucida Sans Unicode"/>
                <a:cs typeface="Lucida Sans Unicode"/>
              </a:rPr>
              <a:t>Executivo</a:t>
            </a:r>
            <a:r>
              <a:rPr sz="3200" spc="-105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52648B"/>
                </a:solidFill>
                <a:latin typeface="Lucida Sans Unicode"/>
                <a:cs typeface="Lucida Sans Unicode"/>
              </a:rPr>
              <a:t>de</a:t>
            </a:r>
            <a:r>
              <a:rPr sz="3200" spc="-105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lang="pt-BR" sz="3200" spc="-75" dirty="0">
                <a:solidFill>
                  <a:srgbClr val="52648B"/>
                </a:solidFill>
                <a:latin typeface="Lucida Sans Unicode"/>
                <a:cs typeface="Lucida Sans Unicode"/>
              </a:rPr>
              <a:t>Araras</a:t>
            </a:r>
            <a:r>
              <a:rPr sz="3200" spc="-75" dirty="0">
                <a:solidFill>
                  <a:srgbClr val="52648B"/>
                </a:solidFill>
                <a:latin typeface="Lucida Sans Unicode"/>
                <a:cs typeface="Lucida Sans Unicode"/>
              </a:rPr>
              <a:t>, </a:t>
            </a:r>
            <a:r>
              <a:rPr sz="3200" spc="-60" dirty="0">
                <a:solidFill>
                  <a:srgbClr val="52648B"/>
                </a:solidFill>
                <a:latin typeface="Lucida Sans Unicode"/>
                <a:cs typeface="Lucida Sans Unicode"/>
              </a:rPr>
              <a:t>na</a:t>
            </a:r>
            <a:r>
              <a:rPr sz="3200" spc="-200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52648B"/>
                </a:solidFill>
                <a:latin typeface="Lucida Sans Unicode"/>
                <a:cs typeface="Lucida Sans Unicode"/>
              </a:rPr>
              <a:t>data</a:t>
            </a:r>
            <a:r>
              <a:rPr sz="3200" spc="-195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52648B"/>
                </a:solidFill>
                <a:latin typeface="Lucida Sans Unicode"/>
                <a:cs typeface="Lucida Sans Unicode"/>
              </a:rPr>
              <a:t>de</a:t>
            </a:r>
            <a:r>
              <a:rPr sz="3200" spc="-200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lang="pt-BR" sz="3200" spc="-200" dirty="0">
                <a:solidFill>
                  <a:srgbClr val="52648B"/>
                </a:solidFill>
                <a:latin typeface="Lucida Sans Unicode"/>
                <a:cs typeface="Lucida Sans Unicode"/>
              </a:rPr>
              <a:t>22</a:t>
            </a:r>
            <a:r>
              <a:rPr sz="3200" spc="-195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52648B"/>
                </a:solidFill>
                <a:latin typeface="Lucida Sans Unicode"/>
                <a:cs typeface="Lucida Sans Unicode"/>
              </a:rPr>
              <a:t>de</a:t>
            </a:r>
            <a:r>
              <a:rPr sz="3200" spc="-200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lang="pt-BR" sz="3200" spc="-200" dirty="0">
                <a:solidFill>
                  <a:srgbClr val="52648B"/>
                </a:solidFill>
                <a:latin typeface="Lucida Sans Unicode"/>
                <a:cs typeface="Lucida Sans Unicode"/>
              </a:rPr>
              <a:t>julho</a:t>
            </a:r>
            <a:r>
              <a:rPr sz="3200" spc="-195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52648B"/>
                </a:solidFill>
                <a:latin typeface="Lucida Sans Unicode"/>
                <a:cs typeface="Lucida Sans Unicode"/>
              </a:rPr>
              <a:t>de</a:t>
            </a:r>
            <a:r>
              <a:rPr sz="3200" spc="-200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sz="3200" spc="-45" dirty="0">
                <a:solidFill>
                  <a:srgbClr val="52648B"/>
                </a:solidFill>
                <a:latin typeface="Lucida Sans Unicode"/>
                <a:cs typeface="Lucida Sans Unicode"/>
              </a:rPr>
              <a:t>202</a:t>
            </a:r>
            <a:r>
              <a:rPr lang="pt-BR" sz="3200" spc="-45" dirty="0">
                <a:solidFill>
                  <a:srgbClr val="52648B"/>
                </a:solidFill>
                <a:latin typeface="Lucida Sans Unicode"/>
                <a:cs typeface="Lucida Sans Unicode"/>
              </a:rPr>
              <a:t>5</a:t>
            </a:r>
            <a:r>
              <a:rPr sz="3200" spc="-45" dirty="0">
                <a:solidFill>
                  <a:srgbClr val="52648B"/>
                </a:solidFill>
                <a:latin typeface="Lucida Sans Unicode"/>
                <a:cs typeface="Lucida Sans Unicode"/>
              </a:rPr>
              <a:t>,</a:t>
            </a:r>
            <a:r>
              <a:rPr sz="3200" spc="-195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lang="pt-BR" sz="3200" spc="-195" dirty="0">
                <a:solidFill>
                  <a:srgbClr val="52648B"/>
                </a:solidFill>
                <a:latin typeface="Lucida Sans Unicode"/>
                <a:cs typeface="Lucida Sans Unicode"/>
              </a:rPr>
              <a:t>à</a:t>
            </a:r>
            <a:r>
              <a:rPr sz="3200" dirty="0">
                <a:solidFill>
                  <a:srgbClr val="52648B"/>
                </a:solidFill>
                <a:latin typeface="Lucida Sans Unicode"/>
                <a:cs typeface="Lucida Sans Unicode"/>
              </a:rPr>
              <a:t>s</a:t>
            </a:r>
            <a:r>
              <a:rPr sz="3200" spc="-200" dirty="0">
                <a:solidFill>
                  <a:srgbClr val="52648B"/>
                </a:solidFill>
                <a:latin typeface="Lucida Sans Unicode"/>
                <a:cs typeface="Lucida Sans Unicode"/>
              </a:rPr>
              <a:t> </a:t>
            </a:r>
            <a:r>
              <a:rPr lang="pt-BR" sz="3200" spc="-200" dirty="0">
                <a:solidFill>
                  <a:srgbClr val="52648B"/>
                </a:solidFill>
                <a:latin typeface="Lucida Sans Unicode"/>
                <a:cs typeface="Lucida Sans Unicode"/>
              </a:rPr>
              <a:t>18 </a:t>
            </a:r>
            <a:r>
              <a:rPr sz="3200" spc="-10" dirty="0">
                <a:solidFill>
                  <a:srgbClr val="52648B"/>
                </a:solidFill>
                <a:latin typeface="Lucida Sans Unicode"/>
                <a:cs typeface="Lucida Sans Unicode"/>
              </a:rPr>
              <a:t>horas.</a:t>
            </a:r>
            <a:endParaRPr sz="3200" dirty="0">
              <a:latin typeface="Lucida Sans Unicode"/>
              <a:cs typeface="Lucida Sans Unicode"/>
            </a:endParaRPr>
          </a:p>
        </p:txBody>
      </p:sp>
      <p:pic>
        <p:nvPicPr>
          <p:cNvPr id="1026" name="Picture 2" descr="assinatura_municipio_araras">
            <a:extLst>
              <a:ext uri="{FF2B5EF4-FFF2-40B4-BE49-F238E27FC236}">
                <a16:creationId xmlns:a16="http://schemas.microsoft.com/office/drawing/2014/main" id="{C8A356BA-E2CE-429D-B5D9-F01E2E37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971821"/>
            <a:ext cx="3252863" cy="104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E3BC7631-77D2-499B-9807-16A47F688CC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</a:t>
            </a:fld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184" y="573103"/>
            <a:ext cx="4648200" cy="803275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189230">
              <a:lnSpc>
                <a:spcPts val="6320"/>
              </a:lnSpc>
            </a:pPr>
            <a:r>
              <a:rPr spc="310" dirty="0">
                <a:solidFill>
                  <a:srgbClr val="FFFFFF"/>
                </a:solidFill>
              </a:rPr>
              <a:t>PLDO</a:t>
            </a:r>
            <a:r>
              <a:rPr spc="-275" dirty="0">
                <a:solidFill>
                  <a:srgbClr val="FFFFFF"/>
                </a:solidFill>
              </a:rPr>
              <a:t> </a:t>
            </a:r>
            <a:r>
              <a:rPr spc="570" dirty="0">
                <a:solidFill>
                  <a:srgbClr val="FFFFFF"/>
                </a:solidFill>
              </a:rPr>
              <a:t>202</a:t>
            </a:r>
            <a:r>
              <a:rPr lang="pt-BR" spc="570" dirty="0">
                <a:solidFill>
                  <a:srgbClr val="FFFFFF"/>
                </a:solidFill>
              </a:rPr>
              <a:t>6</a:t>
            </a:r>
            <a:endParaRPr spc="570" dirty="0">
              <a:solidFill>
                <a:srgbClr val="FFFFF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6000" y="1112075"/>
            <a:ext cx="15723869" cy="8320226"/>
          </a:xfrm>
          <a:prstGeom prst="rect">
            <a:avLst/>
          </a:prstGeom>
        </p:spPr>
        <p:txBody>
          <a:bodyPr vert="horz" wrap="square" lIns="0" tIns="289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80"/>
              </a:spcBef>
            </a:pPr>
            <a:r>
              <a:rPr sz="3600" b="1" spc="200" dirty="0">
                <a:solidFill>
                  <a:srgbClr val="F17937"/>
                </a:solidFill>
                <a:latin typeface="Trebuchet MS"/>
                <a:cs typeface="Trebuchet MS"/>
              </a:rPr>
              <a:t>A</a:t>
            </a:r>
            <a:r>
              <a:rPr sz="3600" b="1" spc="200" dirty="0">
                <a:solidFill>
                  <a:srgbClr val="F27828"/>
                </a:solidFill>
                <a:latin typeface="Trebuchet MS"/>
                <a:cs typeface="Trebuchet MS"/>
              </a:rPr>
              <a:t>nexos</a:t>
            </a:r>
            <a:endParaRPr sz="3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3100" b="1" spc="-40" dirty="0">
                <a:solidFill>
                  <a:srgbClr val="52648B"/>
                </a:solidFill>
                <a:latin typeface="Trebuchet MS"/>
                <a:cs typeface="Trebuchet MS"/>
              </a:rPr>
              <a:t>Art.</a:t>
            </a:r>
            <a:r>
              <a:rPr sz="3100" b="1" spc="-15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b="1" spc="-155" dirty="0">
                <a:solidFill>
                  <a:srgbClr val="52648B"/>
                </a:solidFill>
                <a:latin typeface="Trebuchet MS"/>
                <a:cs typeface="Trebuchet MS"/>
              </a:rPr>
              <a:t>2</a:t>
            </a:r>
            <a:r>
              <a:rPr lang="pt-BR" sz="3100" b="1" dirty="0">
                <a:solidFill>
                  <a:srgbClr val="52648B"/>
                </a:solidFill>
                <a:latin typeface="Trebuchet MS"/>
                <a:cs typeface="Trebuchet MS"/>
              </a:rPr>
              <a:t>º</a:t>
            </a:r>
            <a:r>
              <a:rPr sz="3100" b="1" spc="-15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b="1" spc="220" dirty="0">
                <a:solidFill>
                  <a:srgbClr val="52648B"/>
                </a:solidFill>
                <a:latin typeface="Trebuchet MS"/>
                <a:cs typeface="Trebuchet MS"/>
              </a:rPr>
              <a:t>Integram esta Lei os seguintes demonstrativos e anexos</a:t>
            </a:r>
            <a:r>
              <a:rPr sz="3100" b="1" spc="-20" dirty="0">
                <a:solidFill>
                  <a:srgbClr val="52648B"/>
                </a:solidFill>
                <a:latin typeface="Trebuchet MS"/>
                <a:cs typeface="Trebuchet MS"/>
              </a:rPr>
              <a:t>:</a:t>
            </a:r>
            <a:endParaRPr lang="pt-BR" sz="3100" b="1" spc="-20" dirty="0">
              <a:solidFill>
                <a:srgbClr val="52648B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endParaRPr sz="31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38798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Anexo I – Receitas.</a:t>
            </a:r>
          </a:p>
          <a:p>
            <a:pPr marL="12700">
              <a:lnSpc>
                <a:spcPct val="100000"/>
              </a:lnSpc>
              <a:tabLst>
                <a:tab pos="38798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Anexo II – Despesas.</a:t>
            </a:r>
          </a:p>
          <a:p>
            <a:pPr marL="12700">
              <a:lnSpc>
                <a:spcPct val="100000"/>
              </a:lnSpc>
              <a:tabLst>
                <a:tab pos="38798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Anexo III – Resultado Primário.</a:t>
            </a:r>
          </a:p>
          <a:p>
            <a:pPr marL="12700">
              <a:lnSpc>
                <a:spcPct val="100000"/>
              </a:lnSpc>
              <a:tabLst>
                <a:tab pos="38798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Anexo IV – Resultado Nominal.</a:t>
            </a:r>
          </a:p>
          <a:p>
            <a:pPr marL="12700">
              <a:lnSpc>
                <a:spcPct val="100000"/>
              </a:lnSpc>
              <a:tabLst>
                <a:tab pos="38798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Anexo V – Dívida Pública.</a:t>
            </a:r>
          </a:p>
          <a:p>
            <a:pPr marL="12700">
              <a:lnSpc>
                <a:spcPct val="100000"/>
              </a:lnSpc>
              <a:tabLst>
                <a:tab pos="387985" algn="l"/>
              </a:tabLst>
            </a:pPr>
            <a:endParaRPr lang="pt-BR" sz="3100" spc="165" dirty="0">
              <a:solidFill>
                <a:srgbClr val="52648B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tabLst>
                <a:tab pos="38798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Demonstrativo I – Metas Anuais</a:t>
            </a:r>
            <a:r>
              <a:rPr lang="pt-BR" sz="3100" spc="-10" dirty="0">
                <a:solidFill>
                  <a:srgbClr val="52648B"/>
                </a:solidFill>
                <a:latin typeface="Trebuchet MS"/>
                <a:cs typeface="Trebuchet MS"/>
              </a:rPr>
              <a:t>;</a:t>
            </a:r>
            <a:endParaRPr lang="pt-BR" sz="31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Demonstrativo II – Avaliação do Cumprimento das Metas Fiscais do Exercício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Anterior;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Demonstrativo III – Metas Fiscais Atuais comparadas com as Fixadas nos Três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Exercícios Anteriores;</a:t>
            </a:r>
          </a:p>
          <a:p>
            <a:pPr marL="12700">
              <a:lnSpc>
                <a:spcPct val="100000"/>
              </a:lnSpc>
              <a:tabLst>
                <a:tab pos="387985" algn="l"/>
              </a:tabLst>
            </a:pPr>
            <a:endParaRPr lang="pt-BR" sz="3100" spc="165" dirty="0">
              <a:solidFill>
                <a:srgbClr val="52648B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2" descr="assinatura_municipio_araras">
            <a:extLst>
              <a:ext uri="{FF2B5EF4-FFF2-40B4-BE49-F238E27FC236}">
                <a16:creationId xmlns:a16="http://schemas.microsoft.com/office/drawing/2014/main" id="{670B6A6F-D343-4916-9B80-6C2A27176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BB6ED0B-9C22-467C-BFCD-B1D5582821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10</a:t>
            </a:fld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184" y="573103"/>
            <a:ext cx="4648200" cy="803275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189230">
              <a:lnSpc>
                <a:spcPts val="6320"/>
              </a:lnSpc>
            </a:pPr>
            <a:r>
              <a:rPr spc="310" dirty="0">
                <a:solidFill>
                  <a:srgbClr val="FFFFFF"/>
                </a:solidFill>
              </a:rPr>
              <a:t>PLDO</a:t>
            </a:r>
            <a:r>
              <a:rPr spc="-275" dirty="0">
                <a:solidFill>
                  <a:srgbClr val="FFFFFF"/>
                </a:solidFill>
              </a:rPr>
              <a:t> </a:t>
            </a:r>
            <a:r>
              <a:rPr spc="570" dirty="0">
                <a:solidFill>
                  <a:srgbClr val="FFFFFF"/>
                </a:solidFill>
              </a:rPr>
              <a:t>202</a:t>
            </a:r>
            <a:r>
              <a:rPr lang="pt-BR" spc="570" dirty="0">
                <a:solidFill>
                  <a:srgbClr val="FFFFFF"/>
                </a:solidFill>
              </a:rPr>
              <a:t>6</a:t>
            </a:r>
            <a:endParaRPr spc="570" dirty="0">
              <a:solidFill>
                <a:srgbClr val="FFFFF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6000" y="1112075"/>
            <a:ext cx="15723869" cy="6719788"/>
          </a:xfrm>
          <a:prstGeom prst="rect">
            <a:avLst/>
          </a:prstGeom>
        </p:spPr>
        <p:txBody>
          <a:bodyPr vert="horz" wrap="square" lIns="0" tIns="289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80"/>
              </a:spcBef>
            </a:pPr>
            <a:r>
              <a:rPr sz="3600" b="1" spc="200" dirty="0">
                <a:solidFill>
                  <a:srgbClr val="F17937"/>
                </a:solidFill>
                <a:latin typeface="Trebuchet MS"/>
                <a:cs typeface="Trebuchet MS"/>
              </a:rPr>
              <a:t>A</a:t>
            </a:r>
            <a:r>
              <a:rPr sz="3600" b="1" spc="200" dirty="0">
                <a:solidFill>
                  <a:srgbClr val="F27828"/>
                </a:solidFill>
                <a:latin typeface="Trebuchet MS"/>
                <a:cs typeface="Trebuchet MS"/>
              </a:rPr>
              <a:t>nexos</a:t>
            </a:r>
            <a:endParaRPr sz="3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r>
              <a:rPr sz="3100" b="1" spc="-40" dirty="0">
                <a:solidFill>
                  <a:srgbClr val="52648B"/>
                </a:solidFill>
                <a:latin typeface="Trebuchet MS"/>
                <a:cs typeface="Trebuchet MS"/>
              </a:rPr>
              <a:t>Art.</a:t>
            </a:r>
            <a:r>
              <a:rPr sz="3100" b="1" spc="-15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b="1" spc="-155" dirty="0">
                <a:solidFill>
                  <a:srgbClr val="52648B"/>
                </a:solidFill>
                <a:latin typeface="Trebuchet MS"/>
                <a:cs typeface="Trebuchet MS"/>
              </a:rPr>
              <a:t>2</a:t>
            </a:r>
            <a:r>
              <a:rPr lang="pt-BR" sz="3100" b="1" dirty="0">
                <a:solidFill>
                  <a:srgbClr val="52648B"/>
                </a:solidFill>
                <a:latin typeface="Trebuchet MS"/>
                <a:cs typeface="Trebuchet MS"/>
              </a:rPr>
              <a:t>º</a:t>
            </a:r>
            <a:r>
              <a:rPr sz="3100" b="1" spc="-15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b="1" spc="220" dirty="0">
                <a:solidFill>
                  <a:srgbClr val="52648B"/>
                </a:solidFill>
                <a:latin typeface="Trebuchet MS"/>
                <a:cs typeface="Trebuchet MS"/>
              </a:rPr>
              <a:t>Integram esta Lei os seguintes demonstrativos e anexos</a:t>
            </a:r>
            <a:r>
              <a:rPr sz="3100" b="1" spc="-20" dirty="0">
                <a:solidFill>
                  <a:srgbClr val="52648B"/>
                </a:solidFill>
                <a:latin typeface="Trebuchet MS"/>
                <a:cs typeface="Trebuchet MS"/>
              </a:rPr>
              <a:t>:</a:t>
            </a:r>
            <a:endParaRPr lang="pt-BR" sz="3100" b="1" spc="-20" dirty="0">
              <a:solidFill>
                <a:srgbClr val="52648B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875"/>
              </a:spcBef>
            </a:pPr>
            <a:endParaRPr sz="3100" dirty="0">
              <a:latin typeface="Trebuchet MS"/>
              <a:cs typeface="Trebuchet MS"/>
            </a:endParaRPr>
          </a:p>
          <a:p>
            <a:pPr marL="12700"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Demonstrativo IV – Evolução do Patrimônio Líquido;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Demonstrativo V – Origem e Aplicação dos Recursos Obtidos com a Alienação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de Ativos;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Demonstrativo VI - Receitas e Despesas Previdenciárias;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Demonstrativo VII – Estimativa e Compensação da Renúncia da Receita;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Demonstrativo VIII – Margem de Expansão das Despesas Obrigatórias de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r>
              <a:rPr lang="pt-BR" sz="3100" spc="165" dirty="0">
                <a:solidFill>
                  <a:srgbClr val="52648B"/>
                </a:solidFill>
                <a:latin typeface="Trebuchet MS"/>
                <a:cs typeface="Trebuchet MS"/>
              </a:rPr>
              <a:t>Caráter Continuado.</a:t>
            </a:r>
          </a:p>
          <a:p>
            <a:pPr marL="12700">
              <a:lnSpc>
                <a:spcPct val="100000"/>
              </a:lnSpc>
              <a:spcBef>
                <a:spcPts val="555"/>
              </a:spcBef>
              <a:tabLst>
                <a:tab pos="791845" algn="l"/>
              </a:tabLst>
            </a:pPr>
            <a:endParaRPr lang="pt-BR" sz="3100" spc="165" dirty="0">
              <a:solidFill>
                <a:srgbClr val="52648B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2" descr="assinatura_municipio_araras">
            <a:extLst>
              <a:ext uri="{FF2B5EF4-FFF2-40B4-BE49-F238E27FC236}">
                <a16:creationId xmlns:a16="http://schemas.microsoft.com/office/drawing/2014/main" id="{670B6A6F-D343-4916-9B80-6C2A27176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285C11-03F7-427F-9E75-F33395D004D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2926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73103"/>
            <a:ext cx="16510000" cy="807913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189230" algn="ctr">
              <a:lnSpc>
                <a:spcPts val="6320"/>
              </a:lnSpc>
            </a:pPr>
            <a:r>
              <a:rPr lang="pt-BR" spc="310" dirty="0">
                <a:solidFill>
                  <a:srgbClr val="FFFFFF"/>
                </a:solidFill>
              </a:rPr>
              <a:t>ANEXOS LDO 2026</a:t>
            </a:r>
            <a:endParaRPr spc="570" dirty="0">
              <a:solidFill>
                <a:srgbClr val="FFFFF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EACE3B-B72B-49FC-9B4F-FD9EC7AB9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2101"/>
            <a:ext cx="16509998" cy="8458199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ABA058-0F66-4F28-BAF2-EB3A743F71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89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73103"/>
            <a:ext cx="16510000" cy="807913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189230" algn="ctr">
              <a:lnSpc>
                <a:spcPts val="6320"/>
              </a:lnSpc>
            </a:pPr>
            <a:r>
              <a:rPr lang="pt-BR" spc="310" dirty="0">
                <a:solidFill>
                  <a:srgbClr val="FFFFFF"/>
                </a:solidFill>
              </a:rPr>
              <a:t>ANEXOS LDO 2026</a:t>
            </a:r>
            <a:endParaRPr spc="570" dirty="0">
              <a:solidFill>
                <a:srgbClr val="FFFFFF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4AAE5D-2A14-4DFE-9BD5-C0FFCD9BB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61074"/>
            <a:ext cx="16510000" cy="8635426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A00C05-25D3-493A-A5D3-A05988A7CF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22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73103"/>
            <a:ext cx="16510000" cy="807913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189230" algn="ctr">
              <a:lnSpc>
                <a:spcPts val="6320"/>
              </a:lnSpc>
            </a:pPr>
            <a:r>
              <a:rPr lang="pt-BR" spc="310" dirty="0">
                <a:solidFill>
                  <a:srgbClr val="FFFFFF"/>
                </a:solidFill>
              </a:rPr>
              <a:t>ANEXOS LDO 2026</a:t>
            </a:r>
            <a:endParaRPr spc="570" dirty="0">
              <a:solidFill>
                <a:srgbClr val="FFFFFF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B4201A-292C-48F1-9DD4-D80E4B274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35" y="1943099"/>
            <a:ext cx="16475365" cy="5181601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0E50C99-01DA-48F7-991B-E7BBA640A96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11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pc="320" dirty="0"/>
              <a:t>Áreas</a:t>
            </a:r>
            <a:r>
              <a:rPr spc="-285" dirty="0"/>
              <a:t> </a:t>
            </a:r>
            <a:r>
              <a:rPr spc="250" dirty="0"/>
              <a:t>de</a:t>
            </a:r>
            <a:r>
              <a:rPr spc="-280" dirty="0"/>
              <a:t> </a:t>
            </a:r>
            <a:r>
              <a:rPr spc="235" dirty="0"/>
              <a:t>Resultado</a:t>
            </a:r>
          </a:p>
        </p:txBody>
      </p:sp>
      <p:sp>
        <p:nvSpPr>
          <p:cNvPr id="4" name="object 4"/>
          <p:cNvSpPr/>
          <p:nvPr/>
        </p:nvSpPr>
        <p:spPr>
          <a:xfrm>
            <a:off x="5262451" y="3063082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10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rgbClr val="3C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21433" y="3015986"/>
            <a:ext cx="305371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8760" marR="229870" algn="ctr">
              <a:lnSpc>
                <a:spcPct val="100000"/>
              </a:lnSpc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Educação</a:t>
            </a:r>
            <a:endParaRPr sz="3000" dirty="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584022" y="3070512"/>
            <a:ext cx="3053715" cy="2696210"/>
            <a:chOff x="14205656" y="3015986"/>
            <a:chExt cx="3053715" cy="2696210"/>
          </a:xfrm>
        </p:grpSpPr>
        <p:sp>
          <p:nvSpPr>
            <p:cNvPr id="12" name="object 12"/>
            <p:cNvSpPr/>
            <p:nvPr/>
          </p:nvSpPr>
          <p:spPr>
            <a:xfrm>
              <a:off x="14205656" y="3015986"/>
              <a:ext cx="3053715" cy="2696210"/>
            </a:xfrm>
            <a:custGeom>
              <a:avLst/>
              <a:gdLst/>
              <a:ahLst/>
              <a:cxnLst/>
              <a:rect l="l" t="t" r="r" b="b"/>
              <a:pathLst>
                <a:path w="3053715" h="2696210">
                  <a:moveTo>
                    <a:pt x="0" y="2695598"/>
                  </a:moveTo>
                  <a:lnTo>
                    <a:pt x="0" y="0"/>
                  </a:lnTo>
                  <a:lnTo>
                    <a:pt x="3053607" y="0"/>
                  </a:lnTo>
                  <a:lnTo>
                    <a:pt x="3053607" y="2695598"/>
                  </a:lnTo>
                  <a:lnTo>
                    <a:pt x="0" y="2695598"/>
                  </a:lnTo>
                  <a:close/>
                </a:path>
              </a:pathLst>
            </a:custGeom>
            <a:solidFill>
              <a:srgbClr val="7865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94417" y="3063082"/>
              <a:ext cx="952499" cy="80962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595485" y="3162300"/>
            <a:ext cx="3053715" cy="1908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35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605155" marR="518795" indent="-635" algn="ctr">
              <a:lnSpc>
                <a:spcPct val="100000"/>
              </a:lnSpc>
              <a:spcBef>
                <a:spcPts val="5"/>
              </a:spcBef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Finanças e </a:t>
            </a:r>
            <a:r>
              <a:rPr lang="pt-BR" sz="2400" spc="-10" dirty="0">
                <a:solidFill>
                  <a:srgbClr val="FFFFFF"/>
                </a:solidFill>
                <a:latin typeface="Trebuchet MS"/>
                <a:cs typeface="Trebuchet MS"/>
              </a:rPr>
              <a:t>Administração</a:t>
            </a:r>
            <a:endParaRPr sz="2400" dirty="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3513376" y="3049769"/>
            <a:ext cx="3053715" cy="2696210"/>
            <a:chOff x="3251827" y="6164708"/>
            <a:chExt cx="3053715" cy="2696210"/>
          </a:xfrm>
        </p:grpSpPr>
        <p:sp>
          <p:nvSpPr>
            <p:cNvPr id="16" name="object 16"/>
            <p:cNvSpPr/>
            <p:nvPr/>
          </p:nvSpPr>
          <p:spPr>
            <a:xfrm>
              <a:off x="3251827" y="6164708"/>
              <a:ext cx="3053715" cy="2696210"/>
            </a:xfrm>
            <a:custGeom>
              <a:avLst/>
              <a:gdLst/>
              <a:ahLst/>
              <a:cxnLst/>
              <a:rect l="l" t="t" r="r" b="b"/>
              <a:pathLst>
                <a:path w="3053715" h="2696209">
                  <a:moveTo>
                    <a:pt x="0" y="2695598"/>
                  </a:moveTo>
                  <a:lnTo>
                    <a:pt x="0" y="0"/>
                  </a:lnTo>
                  <a:lnTo>
                    <a:pt x="3053607" y="0"/>
                  </a:lnTo>
                  <a:lnTo>
                    <a:pt x="3053607" y="2695598"/>
                  </a:lnTo>
                  <a:lnTo>
                    <a:pt x="0" y="2695598"/>
                  </a:lnTo>
                  <a:close/>
                </a:path>
              </a:pathLst>
            </a:custGeom>
            <a:solidFill>
              <a:srgbClr val="A5C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8449" y="6330867"/>
              <a:ext cx="1085849" cy="89534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3487400" y="3162300"/>
            <a:ext cx="3053715" cy="2269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35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635000" marR="67945" indent="-455295">
              <a:lnSpc>
                <a:spcPct val="100000"/>
              </a:lnSpc>
            </a:pPr>
            <a:r>
              <a:rPr lang="pt-BR" sz="3000" dirty="0">
                <a:solidFill>
                  <a:srgbClr val="FFFFFF"/>
                </a:solidFill>
                <a:latin typeface="Trebuchet MS"/>
                <a:cs typeface="Trebuchet MS"/>
              </a:rPr>
              <a:t>Meio Ambiente e Turismo</a:t>
            </a:r>
            <a:endParaRPr sz="3000" dirty="0">
              <a:latin typeface="Trebuchet MS"/>
              <a:cs typeface="Trebuchet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1980969" y="6091999"/>
            <a:ext cx="3053715" cy="2696210"/>
            <a:chOff x="11980969" y="6091999"/>
            <a:chExt cx="3053715" cy="2696210"/>
          </a:xfrm>
        </p:grpSpPr>
        <p:sp>
          <p:nvSpPr>
            <p:cNvPr id="20" name="object 20"/>
            <p:cNvSpPr/>
            <p:nvPr/>
          </p:nvSpPr>
          <p:spPr>
            <a:xfrm>
              <a:off x="11980969" y="6091999"/>
              <a:ext cx="3053715" cy="2696210"/>
            </a:xfrm>
            <a:custGeom>
              <a:avLst/>
              <a:gdLst/>
              <a:ahLst/>
              <a:cxnLst/>
              <a:rect l="l" t="t" r="r" b="b"/>
              <a:pathLst>
                <a:path w="3053715" h="2696209">
                  <a:moveTo>
                    <a:pt x="0" y="2695598"/>
                  </a:moveTo>
                  <a:lnTo>
                    <a:pt x="0" y="0"/>
                  </a:lnTo>
                  <a:lnTo>
                    <a:pt x="3053607" y="0"/>
                  </a:lnTo>
                  <a:lnTo>
                    <a:pt x="3053607" y="2695598"/>
                  </a:lnTo>
                  <a:lnTo>
                    <a:pt x="0" y="2695598"/>
                  </a:lnTo>
                  <a:close/>
                </a:path>
              </a:pathLst>
            </a:custGeom>
            <a:solidFill>
              <a:srgbClr val="FAA6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80871" y="6117095"/>
              <a:ext cx="857249" cy="90487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1980969" y="6091999"/>
            <a:ext cx="3053715" cy="2372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213995" marR="106045" indent="-635" algn="ctr">
              <a:lnSpc>
                <a:spcPct val="100000"/>
              </a:lnSpc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Gabinete, Governo e SECOM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91046" y="6164708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09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rgbClr val="00A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010400" y="7018972"/>
            <a:ext cx="4098311" cy="16004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600" dirty="0">
              <a:latin typeface="Times New Roman"/>
              <a:cs typeface="Times New Roman"/>
            </a:endParaRPr>
          </a:p>
          <a:p>
            <a:pPr marL="730885" marR="671195" indent="229235" algn="ctr">
              <a:lnSpc>
                <a:spcPct val="100000"/>
              </a:lnSpc>
            </a:pPr>
            <a:r>
              <a:rPr lang="pt-BR" sz="2600" spc="-10" dirty="0">
                <a:solidFill>
                  <a:srgbClr val="FFFFFF"/>
                </a:solidFill>
                <a:latin typeface="Trebuchet MS"/>
                <a:cs typeface="Trebuchet MS"/>
              </a:rPr>
              <a:t>Planejamento, Desenvolvimento </a:t>
            </a:r>
          </a:p>
          <a:p>
            <a:pPr marL="730885" marR="671195" indent="229235" algn="ctr">
              <a:lnSpc>
                <a:spcPct val="100000"/>
              </a:lnSpc>
            </a:pPr>
            <a:r>
              <a:rPr lang="pt-BR" sz="2600" spc="-10" dirty="0">
                <a:solidFill>
                  <a:srgbClr val="FFFFFF"/>
                </a:solidFill>
                <a:latin typeface="Trebuchet MS"/>
                <a:cs typeface="Trebuchet MS"/>
              </a:rPr>
              <a:t>e Obras</a:t>
            </a:r>
            <a:endParaRPr sz="2600" dirty="0">
              <a:latin typeface="Trebuchet MS"/>
              <a:cs typeface="Trebuchet M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27123" y="3015986"/>
            <a:ext cx="3053715" cy="2696210"/>
            <a:chOff x="1027123" y="3015986"/>
            <a:chExt cx="3053715" cy="2696210"/>
          </a:xfrm>
        </p:grpSpPr>
        <p:sp>
          <p:nvSpPr>
            <p:cNvPr id="28" name="object 28"/>
            <p:cNvSpPr/>
            <p:nvPr/>
          </p:nvSpPr>
          <p:spPr>
            <a:xfrm>
              <a:off x="1027123" y="3015986"/>
              <a:ext cx="3053715" cy="2696210"/>
            </a:xfrm>
            <a:custGeom>
              <a:avLst/>
              <a:gdLst/>
              <a:ahLst/>
              <a:cxnLst/>
              <a:rect l="l" t="t" r="r" b="b"/>
              <a:pathLst>
                <a:path w="3053715" h="2696210">
                  <a:moveTo>
                    <a:pt x="0" y="2695598"/>
                  </a:moveTo>
                  <a:lnTo>
                    <a:pt x="0" y="0"/>
                  </a:lnTo>
                  <a:lnTo>
                    <a:pt x="3053607" y="0"/>
                  </a:lnTo>
                  <a:lnTo>
                    <a:pt x="3053607" y="2695598"/>
                  </a:lnTo>
                  <a:lnTo>
                    <a:pt x="0" y="2695598"/>
                  </a:lnTo>
                  <a:close/>
                </a:path>
              </a:pathLst>
            </a:custGeom>
            <a:solidFill>
              <a:srgbClr val="2140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635" y="3025524"/>
              <a:ext cx="923924" cy="885824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027123" y="3015986"/>
            <a:ext cx="3053715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pt-BR"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35"/>
              </a:spcBef>
            </a:pPr>
            <a:endParaRPr lang="pt-BR" sz="3000" dirty="0">
              <a:latin typeface="Times New Roman"/>
              <a:cs typeface="Times New Roman"/>
            </a:endParaRPr>
          </a:p>
          <a:p>
            <a:pPr marL="335915" marR="348615" indent="-635" algn="ctr">
              <a:lnSpc>
                <a:spcPct val="100000"/>
              </a:lnSpc>
              <a:spcBef>
                <a:spcPts val="5"/>
              </a:spcBef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Transporte</a:t>
            </a:r>
            <a:endParaRPr lang="pt-BR" sz="3000" dirty="0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-19" y="2409949"/>
            <a:ext cx="18288000" cy="32384"/>
          </a:xfrm>
          <a:custGeom>
            <a:avLst/>
            <a:gdLst/>
            <a:ahLst/>
            <a:cxnLst/>
            <a:rect l="l" t="t" r="r" b="b"/>
            <a:pathLst>
              <a:path w="18288000" h="32385">
                <a:moveTo>
                  <a:pt x="18287998" y="0"/>
                </a:moveTo>
                <a:lnTo>
                  <a:pt x="0" y="31856"/>
                </a:lnTo>
              </a:path>
            </a:pathLst>
          </a:custGeom>
          <a:ln w="9524">
            <a:solidFill>
              <a:srgbClr val="5264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Picture 2" descr="assinatura_municipio_araras">
            <a:extLst>
              <a:ext uri="{FF2B5EF4-FFF2-40B4-BE49-F238E27FC236}">
                <a16:creationId xmlns:a16="http://schemas.microsoft.com/office/drawing/2014/main" id="{4A375EF2-9DF1-458E-89CA-799D4406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82AA331-BAAC-48E5-BDFF-0AC8B27E3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1" y="3230402"/>
            <a:ext cx="1341889" cy="140928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35" name="object 30">
            <a:extLst>
              <a:ext uri="{FF2B5EF4-FFF2-40B4-BE49-F238E27FC236}">
                <a16:creationId xmlns:a16="http://schemas.microsoft.com/office/drawing/2014/main" id="{CC23D47C-2D72-43C4-A945-6969CF943C3D}"/>
              </a:ext>
            </a:extLst>
          </p:cNvPr>
          <p:cNvSpPr txBox="1"/>
          <p:nvPr/>
        </p:nvSpPr>
        <p:spPr>
          <a:xfrm>
            <a:off x="5252085" y="3230402"/>
            <a:ext cx="3053715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pt-BR"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35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335915" marR="348615" indent="-635" algn="ctr">
              <a:lnSpc>
                <a:spcPct val="100000"/>
              </a:lnSpc>
              <a:spcBef>
                <a:spcPts val="5"/>
              </a:spcBef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Educação e Cultura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37" name="object 28">
            <a:extLst>
              <a:ext uri="{FF2B5EF4-FFF2-40B4-BE49-F238E27FC236}">
                <a16:creationId xmlns:a16="http://schemas.microsoft.com/office/drawing/2014/main" id="{B0F00B8F-0F16-4B8A-9807-135BA1F78B56}"/>
              </a:ext>
            </a:extLst>
          </p:cNvPr>
          <p:cNvSpPr/>
          <p:nvPr/>
        </p:nvSpPr>
        <p:spPr>
          <a:xfrm>
            <a:off x="3005559" y="6181090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10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26">
            <a:extLst>
              <a:ext uri="{FF2B5EF4-FFF2-40B4-BE49-F238E27FC236}">
                <a16:creationId xmlns:a16="http://schemas.microsoft.com/office/drawing/2014/main" id="{112786F7-1C3A-4715-BC78-848544C3B19A}"/>
              </a:ext>
            </a:extLst>
          </p:cNvPr>
          <p:cNvSpPr txBox="1"/>
          <p:nvPr/>
        </p:nvSpPr>
        <p:spPr>
          <a:xfrm>
            <a:off x="2081635" y="6421041"/>
            <a:ext cx="4760878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 marL="730885" marR="671195" indent="229235" algn="ctr">
              <a:lnSpc>
                <a:spcPct val="100000"/>
              </a:lnSpc>
            </a:pPr>
            <a:endParaRPr lang="pt-BR" sz="3000" dirty="0">
              <a:latin typeface="Times New Roman"/>
              <a:cs typeface="Times New Roman"/>
            </a:endParaRPr>
          </a:p>
          <a:p>
            <a:pPr marL="730885" marR="671195" indent="229235" algn="ctr">
              <a:lnSpc>
                <a:spcPct val="100000"/>
              </a:lnSpc>
            </a:pPr>
            <a:endParaRPr lang="pt-BR" sz="3000" spc="-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30885" marR="671195" indent="229235" algn="ctr">
              <a:lnSpc>
                <a:spcPct val="100000"/>
              </a:lnSpc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Saúde</a:t>
            </a:r>
            <a:endParaRPr sz="3000" dirty="0">
              <a:latin typeface="Trebuchet MS"/>
              <a:cs typeface="Trebuchet MS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15A10A5F-D2A3-4117-876D-2C479B509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734" y="6245182"/>
            <a:ext cx="1504494" cy="1033039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7FDDCAF4-81FC-4DA7-81DC-45537D08B2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838" y="6373055"/>
            <a:ext cx="1067205" cy="1156140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4BD10BB-F7F4-4911-B628-530177BA560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607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pc="320" dirty="0"/>
              <a:t>Áreas</a:t>
            </a:r>
            <a:r>
              <a:rPr spc="-285" dirty="0"/>
              <a:t> </a:t>
            </a:r>
            <a:r>
              <a:rPr spc="250" dirty="0"/>
              <a:t>de</a:t>
            </a:r>
            <a:r>
              <a:rPr spc="-280" dirty="0"/>
              <a:t> </a:t>
            </a:r>
            <a:r>
              <a:rPr spc="235" dirty="0"/>
              <a:t>Resultado</a:t>
            </a:r>
          </a:p>
        </p:txBody>
      </p:sp>
      <p:sp>
        <p:nvSpPr>
          <p:cNvPr id="4" name="object 4"/>
          <p:cNvSpPr/>
          <p:nvPr/>
        </p:nvSpPr>
        <p:spPr>
          <a:xfrm>
            <a:off x="5374279" y="3015986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10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rgbClr val="3C6B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21433" y="3015986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10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rgbClr val="B51A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205656" y="3015986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10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rgbClr val="7865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51827" y="6164708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09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rgbClr val="A5CF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270885" y="6743700"/>
            <a:ext cx="3053715" cy="1808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35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635000" marR="67945" indent="-455295" algn="ctr">
              <a:lnSpc>
                <a:spcPct val="100000"/>
              </a:lnSpc>
            </a:pPr>
            <a:r>
              <a:rPr lang="pt-BR" sz="3000" dirty="0">
                <a:solidFill>
                  <a:srgbClr val="FFFFFF"/>
                </a:solidFill>
                <a:latin typeface="Trebuchet MS"/>
                <a:cs typeface="Trebuchet MS"/>
              </a:rPr>
              <a:t>Habitação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980969" y="6091999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09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rgbClr val="FAA6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980969" y="6286500"/>
            <a:ext cx="3053715" cy="2372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lang="pt-BR" sz="3000" dirty="0">
              <a:latin typeface="Times New Roman"/>
              <a:cs typeface="Times New Roman"/>
            </a:endParaRPr>
          </a:p>
          <a:p>
            <a:pPr marL="213995" marR="106045" indent="-635" algn="ctr">
              <a:lnSpc>
                <a:spcPct val="100000"/>
              </a:lnSpc>
            </a:pPr>
            <a:endParaRPr lang="pt-BR" sz="3000" spc="-1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213995" marR="106045" indent="-635" algn="ctr">
              <a:lnSpc>
                <a:spcPct val="100000"/>
              </a:lnSpc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Câmara e Previdência</a:t>
            </a:r>
            <a:endParaRPr lang="pt-BR" sz="3000" dirty="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91046" y="6164708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09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rgbClr val="00A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591046" y="6438900"/>
            <a:ext cx="3053715" cy="22698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335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730885" marR="671195" indent="229235" algn="ctr">
              <a:lnSpc>
                <a:spcPct val="100000"/>
              </a:lnSpc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Água e Esgoto</a:t>
            </a:r>
            <a:endParaRPr sz="3000" dirty="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27123" y="3015986"/>
            <a:ext cx="3053715" cy="2696210"/>
          </a:xfrm>
          <a:custGeom>
            <a:avLst/>
            <a:gdLst/>
            <a:ahLst/>
            <a:cxnLst/>
            <a:rect l="l" t="t" r="r" b="b"/>
            <a:pathLst>
              <a:path w="3053715" h="2696210">
                <a:moveTo>
                  <a:pt x="0" y="2695598"/>
                </a:moveTo>
                <a:lnTo>
                  <a:pt x="0" y="0"/>
                </a:lnTo>
                <a:lnTo>
                  <a:pt x="3053607" y="0"/>
                </a:lnTo>
                <a:lnTo>
                  <a:pt x="3053607" y="2695598"/>
                </a:lnTo>
                <a:lnTo>
                  <a:pt x="0" y="2695598"/>
                </a:lnTo>
                <a:close/>
              </a:path>
            </a:pathLst>
          </a:custGeom>
          <a:solidFill>
            <a:srgbClr val="2140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-19" y="2409949"/>
            <a:ext cx="18288000" cy="32384"/>
          </a:xfrm>
          <a:custGeom>
            <a:avLst/>
            <a:gdLst/>
            <a:ahLst/>
            <a:cxnLst/>
            <a:rect l="l" t="t" r="r" b="b"/>
            <a:pathLst>
              <a:path w="18288000" h="32385">
                <a:moveTo>
                  <a:pt x="18287998" y="0"/>
                </a:moveTo>
                <a:lnTo>
                  <a:pt x="0" y="31856"/>
                </a:lnTo>
              </a:path>
            </a:pathLst>
          </a:custGeom>
          <a:ln w="9524">
            <a:solidFill>
              <a:srgbClr val="5264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Picture 2" descr="assinatura_municipio_araras">
            <a:extLst>
              <a:ext uri="{FF2B5EF4-FFF2-40B4-BE49-F238E27FC236}">
                <a16:creationId xmlns:a16="http://schemas.microsoft.com/office/drawing/2014/main" id="{4A375EF2-9DF1-458E-89CA-799D4406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C2AA860E-0867-4D36-AF8E-012293A9B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52" y="3263505"/>
            <a:ext cx="1443775" cy="1314333"/>
          </a:xfrm>
          <a:prstGeom prst="rect">
            <a:avLst/>
          </a:prstGeom>
        </p:spPr>
      </p:pic>
      <p:sp>
        <p:nvSpPr>
          <p:cNvPr id="38" name="object 6">
            <a:extLst>
              <a:ext uri="{FF2B5EF4-FFF2-40B4-BE49-F238E27FC236}">
                <a16:creationId xmlns:a16="http://schemas.microsoft.com/office/drawing/2014/main" id="{D51DCBB8-D30D-45D0-8B15-86DEB288824A}"/>
              </a:ext>
            </a:extLst>
          </p:cNvPr>
          <p:cNvSpPr txBox="1"/>
          <p:nvPr/>
        </p:nvSpPr>
        <p:spPr>
          <a:xfrm>
            <a:off x="1066800" y="3162300"/>
            <a:ext cx="3053715" cy="2103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95"/>
              </a:spcBef>
            </a:pPr>
            <a:endParaRPr sz="3000" dirty="0">
              <a:latin typeface="Times New Roman"/>
              <a:cs typeface="Times New Roman"/>
            </a:endParaRPr>
          </a:p>
          <a:p>
            <a:pPr marL="735965" marR="668655" indent="227965">
              <a:lnSpc>
                <a:spcPct val="100000"/>
              </a:lnSpc>
            </a:pPr>
            <a:endParaRPr lang="pt-BR" sz="3000" spc="-1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35965" marR="668655" indent="227965">
              <a:lnSpc>
                <a:spcPct val="100000"/>
              </a:lnSpc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Justiça</a:t>
            </a:r>
            <a:endParaRPr sz="3000" dirty="0">
              <a:latin typeface="Trebuchet MS"/>
              <a:cs typeface="Trebuchet MS"/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C86581FB-3251-4761-A4A2-3E205DAE9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542" y="3220699"/>
            <a:ext cx="1168743" cy="1168743"/>
          </a:xfrm>
          <a:prstGeom prst="rect">
            <a:avLst/>
          </a:prstGeom>
        </p:spPr>
      </p:pic>
      <p:sp>
        <p:nvSpPr>
          <p:cNvPr id="40" name="object 6">
            <a:extLst>
              <a:ext uri="{FF2B5EF4-FFF2-40B4-BE49-F238E27FC236}">
                <a16:creationId xmlns:a16="http://schemas.microsoft.com/office/drawing/2014/main" id="{80BF22FA-96C9-48DD-8DC5-CE524C4659F3}"/>
              </a:ext>
            </a:extLst>
          </p:cNvPr>
          <p:cNvSpPr txBox="1"/>
          <p:nvPr/>
        </p:nvSpPr>
        <p:spPr>
          <a:xfrm>
            <a:off x="4120515" y="2857500"/>
            <a:ext cx="5527739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 marL="735965" marR="668655" indent="227965">
              <a:lnSpc>
                <a:spcPct val="100000"/>
              </a:lnSpc>
            </a:pPr>
            <a:endParaRPr lang="pt-BR" sz="3000" dirty="0">
              <a:latin typeface="Times New Roman"/>
              <a:cs typeface="Times New Roman"/>
            </a:endParaRPr>
          </a:p>
          <a:p>
            <a:pPr marL="735965" marR="668655" indent="227965">
              <a:lnSpc>
                <a:spcPct val="100000"/>
              </a:lnSpc>
            </a:pPr>
            <a:endParaRPr lang="pt-BR" sz="3000" spc="-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35965" marR="668655" indent="227965">
              <a:lnSpc>
                <a:spcPct val="100000"/>
              </a:lnSpc>
            </a:pPr>
            <a:endParaRPr lang="pt-BR" sz="3000" spc="-1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735965" marR="668655" indent="227965" algn="ctr">
              <a:lnSpc>
                <a:spcPct val="100000"/>
              </a:lnSpc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Segurança          Serviços Públicos</a:t>
            </a:r>
            <a:endParaRPr sz="3000" dirty="0">
              <a:latin typeface="Trebuchet MS"/>
              <a:cs typeface="Trebuchet MS"/>
            </a:endParaRP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22FC0D22-0F64-4BAE-84B9-AA58E8130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1090" y="3378786"/>
            <a:ext cx="1381222" cy="1035916"/>
          </a:xfrm>
          <a:prstGeom prst="rect">
            <a:avLst/>
          </a:prstGeom>
        </p:spPr>
      </p:pic>
      <p:sp>
        <p:nvSpPr>
          <p:cNvPr id="42" name="object 6">
            <a:extLst>
              <a:ext uri="{FF2B5EF4-FFF2-40B4-BE49-F238E27FC236}">
                <a16:creationId xmlns:a16="http://schemas.microsoft.com/office/drawing/2014/main" id="{3A22236E-25E4-4BD3-B974-62B01F4DC3E6}"/>
              </a:ext>
            </a:extLst>
          </p:cNvPr>
          <p:cNvSpPr txBox="1"/>
          <p:nvPr/>
        </p:nvSpPr>
        <p:spPr>
          <a:xfrm>
            <a:off x="9314795" y="3139976"/>
            <a:ext cx="3766076" cy="23083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 marL="735965" marR="668655" indent="227965">
              <a:lnSpc>
                <a:spcPct val="100000"/>
              </a:lnSpc>
            </a:pPr>
            <a:endParaRPr lang="pt-BR" sz="3000" dirty="0">
              <a:latin typeface="Times New Roman"/>
              <a:cs typeface="Times New Roman"/>
            </a:endParaRPr>
          </a:p>
          <a:p>
            <a:pPr marL="735965" marR="668655" indent="227965">
              <a:lnSpc>
                <a:spcPct val="100000"/>
              </a:lnSpc>
            </a:pPr>
            <a:endParaRPr lang="pt-BR" sz="3000" spc="-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35965" marR="668655" indent="227965" algn="ctr">
              <a:lnSpc>
                <a:spcPct val="100000"/>
              </a:lnSpc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Assistência Social</a:t>
            </a:r>
            <a:endParaRPr sz="3000" dirty="0">
              <a:latin typeface="Trebuchet MS"/>
              <a:cs typeface="Trebuchet MS"/>
            </a:endParaRP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890FF215-B7EC-4C02-8327-20C6B716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3902" y="3378786"/>
            <a:ext cx="1226046" cy="1092109"/>
          </a:xfrm>
          <a:prstGeom prst="rect">
            <a:avLst/>
          </a:prstGeom>
        </p:spPr>
      </p:pic>
      <p:sp>
        <p:nvSpPr>
          <p:cNvPr id="44" name="object 6">
            <a:extLst>
              <a:ext uri="{FF2B5EF4-FFF2-40B4-BE49-F238E27FC236}">
                <a16:creationId xmlns:a16="http://schemas.microsoft.com/office/drawing/2014/main" id="{E6966A3D-02BC-47DA-A299-0CCA9774BA9B}"/>
              </a:ext>
            </a:extLst>
          </p:cNvPr>
          <p:cNvSpPr txBox="1"/>
          <p:nvPr/>
        </p:nvSpPr>
        <p:spPr>
          <a:xfrm>
            <a:off x="13836124" y="3373041"/>
            <a:ext cx="3766076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 dirty="0">
              <a:latin typeface="Times New Roman"/>
              <a:cs typeface="Times New Roman"/>
            </a:endParaRPr>
          </a:p>
          <a:p>
            <a:pPr marL="735965" marR="668655" indent="227965">
              <a:lnSpc>
                <a:spcPct val="100000"/>
              </a:lnSpc>
            </a:pPr>
            <a:endParaRPr lang="pt-BR" sz="3000" dirty="0">
              <a:latin typeface="Times New Roman"/>
              <a:cs typeface="Times New Roman"/>
            </a:endParaRPr>
          </a:p>
          <a:p>
            <a:pPr marL="735965" marR="668655" indent="227965">
              <a:lnSpc>
                <a:spcPct val="100000"/>
              </a:lnSpc>
            </a:pPr>
            <a:endParaRPr lang="pt-BR" sz="3000" spc="-1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735965" marR="668655" indent="227965" algn="ctr">
              <a:lnSpc>
                <a:spcPct val="100000"/>
              </a:lnSpc>
            </a:pPr>
            <a:r>
              <a:rPr lang="pt-BR" sz="3000" spc="-10" dirty="0">
                <a:solidFill>
                  <a:srgbClr val="FFFFFF"/>
                </a:solidFill>
                <a:latin typeface="Trebuchet MS"/>
                <a:cs typeface="Trebuchet MS"/>
              </a:rPr>
              <a:t>Esporte</a:t>
            </a:r>
            <a:endParaRPr sz="3000" dirty="0">
              <a:latin typeface="Trebuchet MS"/>
              <a:cs typeface="Trebuchet MS"/>
            </a:endParaRP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C7CF9AD6-F61B-4F77-B606-F93140CCF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288" y="6330867"/>
            <a:ext cx="1498791" cy="1498791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82BD76A8-7F25-403C-BE3F-AD71E8C7F2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0128" y="6288039"/>
            <a:ext cx="1275396" cy="127539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4603A3C-834F-42D5-ABE0-4CFBF9A368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354" y="6479350"/>
            <a:ext cx="1104900" cy="1033463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4FD4106-EED0-4F55-9C32-3D8F8EF33A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371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9404" y="394191"/>
            <a:ext cx="944245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10" dirty="0">
                <a:solidFill>
                  <a:schemeClr val="accent4">
                    <a:lumMod val="50000"/>
                  </a:schemeClr>
                </a:solidFill>
              </a:rPr>
              <a:t>Educação</a:t>
            </a:r>
            <a:endParaRPr spc="355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" y="1438702"/>
            <a:ext cx="11734800" cy="8202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 algn="just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a LDO </a:t>
            </a:r>
            <a:r>
              <a:rPr lang="pt-BR" sz="3600" spc="40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2026</a:t>
            </a:r>
          </a:p>
          <a:p>
            <a:pPr marL="464820" algn="just">
              <a:lnSpc>
                <a:spcPct val="100000"/>
              </a:lnSpc>
              <a:spcBef>
                <a:spcPts val="100"/>
              </a:spcBef>
            </a:pPr>
            <a:endParaRPr sz="3600" dirty="0">
              <a:solidFill>
                <a:schemeClr val="accent4">
                  <a:lumMod val="50000"/>
                </a:schemeClr>
              </a:solidFill>
              <a:latin typeface="Trebuchet MS"/>
              <a:cs typeface="Trebuchet MS"/>
            </a:endParaRP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Manutenção e pequenas reformas nas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Unidades Escolares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;</a:t>
            </a:r>
            <a:endParaRPr lang="pt-BR" sz="2900" spc="-245" dirty="0">
              <a:solidFill>
                <a:schemeClr val="accent4">
                  <a:lumMod val="50000"/>
                </a:schemeClr>
              </a:solidFill>
              <a:latin typeface="Arial Black"/>
              <a:cs typeface="Arial Black"/>
            </a:endParaRP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Construção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  <a:cs typeface="Arial Black"/>
              </a:rPr>
              <a:t>das Creches Jd. Myriam e Jd. Esmeralda;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Manutenção das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Câmeras de Monitoramento 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nas Unidades Escolares;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Alimentação Saudável e Diversificada 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nas unidades escolares;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Programas Continuados de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Capacitação dos Professores e Corpo Técnico Educacional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Instalação e Obras para o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AVCB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 nas escolas;</a:t>
            </a:r>
          </a:p>
          <a:p>
            <a:pPr marL="12700" algn="just">
              <a:lnSpc>
                <a:spcPct val="100000"/>
              </a:lnSpc>
              <a:spcBef>
                <a:spcPts val="3390"/>
              </a:spcBef>
            </a:pPr>
            <a:endParaRPr sz="2900" dirty="0">
              <a:latin typeface="Arial Black"/>
              <a:cs typeface="Arial Black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99FC1C1-2C0F-4127-9A06-B74C7820F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"/>
            <a:ext cx="1177628" cy="1236778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4" name="Picture 2" descr="assinatura_municipio_araras">
            <a:extLst>
              <a:ext uri="{FF2B5EF4-FFF2-40B4-BE49-F238E27FC236}">
                <a16:creationId xmlns:a16="http://schemas.microsoft.com/office/drawing/2014/main" id="{7FD88389-0D4E-4A37-9972-95FBA339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590" y="9482872"/>
            <a:ext cx="1780731" cy="5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5B86F2D-5B7F-41F4-9A76-B214D8A95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7757" y="5106954"/>
            <a:ext cx="6034965" cy="4913346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A0984C1-23E8-42CC-A365-2ABD8CD4E6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17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1314DA9-4799-488E-A379-C527CA70A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575" y="0"/>
            <a:ext cx="6100829" cy="491334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9404" y="394191"/>
            <a:ext cx="944245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10" dirty="0">
                <a:solidFill>
                  <a:schemeClr val="accent4">
                    <a:lumMod val="50000"/>
                  </a:schemeClr>
                </a:solidFill>
              </a:rPr>
              <a:t>Educação</a:t>
            </a:r>
            <a:endParaRPr spc="355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1" y="1438702"/>
            <a:ext cx="11277600" cy="12939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 algn="just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sz="3600" spc="405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2026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Manutenção da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Limpeza das Escolas 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  <a:cs typeface="Trebuchet MS"/>
              </a:rPr>
              <a:t>e aquisição de 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Materiais de Limpeza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Continuidade nos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Projetos de Inclusão Escolar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 para os alunos;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Aquisição de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Móveis e Utensílios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 nas Unidades Escolares;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Manutenção das Parcerias com entidades do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</a:rPr>
              <a:t>Terceiro Setor e Pró-Creches;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Programa Dinheiro Direto na Escola </a:t>
            </a: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 panose="020B0603020202020204" pitchFamily="34" charset="0"/>
              </a:rPr>
              <a:t>(PDDE) Municipal;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4">
                    <a:lumMod val="50000"/>
                  </a:schemeClr>
                </a:solidFill>
                <a:latin typeface="Trebuchet MS"/>
              </a:rPr>
              <a:t>Conclusão da obra da </a:t>
            </a:r>
            <a:r>
              <a:rPr lang="pt-BR" sz="2900" spc="-245" dirty="0">
                <a:solidFill>
                  <a:schemeClr val="accent4">
                    <a:lumMod val="50000"/>
                  </a:schemeClr>
                </a:solidFill>
                <a:latin typeface="Arial Black"/>
                <a:cs typeface="Arial Black"/>
              </a:rPr>
              <a:t>Escola Estadual Jd. Alto da Colina.</a:t>
            </a:r>
            <a:endParaRPr lang="pt-BR" sz="2900" spc="-245" dirty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12700" algn="just">
              <a:lnSpc>
                <a:spcPct val="100000"/>
              </a:lnSpc>
              <a:spcBef>
                <a:spcPts val="3390"/>
              </a:spcBef>
            </a:pPr>
            <a:endParaRPr lang="pt-BR" sz="2900" spc="114" dirty="0">
              <a:solidFill>
                <a:schemeClr val="accent4">
                  <a:lumMod val="50000"/>
                </a:schemeClr>
              </a:solidFill>
              <a:latin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endParaRPr lang="pt-BR" sz="2900" spc="114" dirty="0">
              <a:solidFill>
                <a:schemeClr val="accent4">
                  <a:lumMod val="50000"/>
                </a:schemeClr>
              </a:solidFill>
              <a:latin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endParaRPr lang="pt-BR" sz="2900" spc="114" dirty="0">
              <a:solidFill>
                <a:schemeClr val="accent4">
                  <a:lumMod val="50000"/>
                </a:schemeClr>
              </a:solidFill>
              <a:latin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endParaRPr lang="pt-BR" sz="2900" spc="114" dirty="0">
              <a:solidFill>
                <a:schemeClr val="accent4">
                  <a:lumMod val="50000"/>
                </a:schemeClr>
              </a:solidFill>
              <a:latin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endParaRPr lang="pt-BR" sz="2900" spc="114" dirty="0">
              <a:solidFill>
                <a:schemeClr val="accent4">
                  <a:lumMod val="50000"/>
                </a:schemeClr>
              </a:solidFill>
              <a:latin typeface="Trebuchet MS"/>
            </a:endParaRPr>
          </a:p>
          <a:p>
            <a:pPr marL="12700">
              <a:lnSpc>
                <a:spcPct val="100000"/>
              </a:lnSpc>
              <a:spcBef>
                <a:spcPts val="3390"/>
              </a:spcBef>
            </a:pPr>
            <a:endParaRPr sz="2900" dirty="0">
              <a:latin typeface="Arial Black"/>
              <a:cs typeface="Arial Black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99FC1C1-2C0F-4127-9A06-B74C7820F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"/>
            <a:ext cx="1177628" cy="1236778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4" name="Picture 2" descr="assinatura_municipio_araras">
            <a:extLst>
              <a:ext uri="{FF2B5EF4-FFF2-40B4-BE49-F238E27FC236}">
                <a16:creationId xmlns:a16="http://schemas.microsoft.com/office/drawing/2014/main" id="{7FD88389-0D4E-4A37-9972-95FBA339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182100"/>
            <a:ext cx="2151217" cy="69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9CFA700-E9D4-4341-BF19-C6DDF2401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4926326"/>
            <a:ext cx="6761018" cy="5209782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57F9DD8-BE00-4281-9F46-12D665D067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18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902581E-7F5F-4E0E-920A-D8DB09982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99" y="-1"/>
            <a:ext cx="6761017" cy="48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2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9404" y="394191"/>
            <a:ext cx="944245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10" dirty="0">
                <a:solidFill>
                  <a:srgbClr val="990904"/>
                </a:solidFill>
              </a:rPr>
              <a:t>Cultura e Turismo</a:t>
            </a:r>
            <a:endParaRPr spc="355" dirty="0">
              <a:solidFill>
                <a:srgbClr val="990904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1" y="1438702"/>
            <a:ext cx="10896600" cy="676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 algn="just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990904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990904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990904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990904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990904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990904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lang="pt-BR" sz="3600" spc="405" dirty="0">
                <a:solidFill>
                  <a:srgbClr val="990904"/>
                </a:solidFill>
                <a:latin typeface="Trebuchet MS"/>
                <a:cs typeface="Trebuchet MS"/>
              </a:rPr>
              <a:t>2026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Revitalização das praças da </a:t>
            </a:r>
            <a:r>
              <a:rPr lang="pt-BR" sz="2900" spc="-245" dirty="0">
                <a:solidFill>
                  <a:srgbClr val="990904"/>
                </a:solidFill>
                <a:latin typeface="Arial Black"/>
              </a:rPr>
              <a:t>Casa da Cultura, da Biblioteca e Praça Barão</a:t>
            </a:r>
            <a:r>
              <a:rPr lang="pt-BR" sz="2900" spc="-245" dirty="0">
                <a:solidFill>
                  <a:srgbClr val="990904"/>
                </a:solidFill>
                <a:latin typeface="Arial Black"/>
                <a:cs typeface="Arial Black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Programa de Fomento ao </a:t>
            </a:r>
            <a:r>
              <a:rPr lang="pt-BR" sz="2900" spc="-245" dirty="0">
                <a:solidFill>
                  <a:srgbClr val="990904"/>
                </a:solidFill>
                <a:latin typeface="Arial Black"/>
              </a:rPr>
              <a:t>Turismo Local</a:t>
            </a: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Manutenção e melhorias para a </a:t>
            </a:r>
            <a:r>
              <a:rPr lang="pt-BR" sz="2900" spc="114" dirty="0">
                <a:solidFill>
                  <a:srgbClr val="990904"/>
                </a:solidFill>
                <a:latin typeface="Arial Black" panose="020B0A04020102020204" pitchFamily="34" charset="0"/>
              </a:rPr>
              <a:t>Feira do Agricultor e Feira Artesanato;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Revisão do </a:t>
            </a:r>
            <a:r>
              <a:rPr lang="pt-BR" sz="2900" spc="114" dirty="0">
                <a:solidFill>
                  <a:srgbClr val="990904"/>
                </a:solidFill>
                <a:latin typeface="Arial Black" panose="020B0A04020102020204" pitchFamily="34" charset="0"/>
              </a:rPr>
              <a:t>Plano Diretor de Turismo</a:t>
            </a: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 2026/2028;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Arial Black" panose="020B0A04020102020204" pitchFamily="34" charset="0"/>
              </a:rPr>
              <a:t>Manutenção</a:t>
            </a: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 das Secretarias e demais Dependências.</a:t>
            </a:r>
          </a:p>
          <a:p>
            <a:pPr marL="12700" algn="just">
              <a:lnSpc>
                <a:spcPct val="100000"/>
              </a:lnSpc>
              <a:spcBef>
                <a:spcPts val="3390"/>
              </a:spcBef>
            </a:pPr>
            <a:endParaRPr sz="2900" dirty="0">
              <a:latin typeface="Arial Black"/>
              <a:cs typeface="Arial Black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99FC1C1-2C0F-4127-9A06-B74C7820F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"/>
            <a:ext cx="1177628" cy="1236778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4" name="Picture 2" descr="assinatura_municipio_araras">
            <a:extLst>
              <a:ext uri="{FF2B5EF4-FFF2-40B4-BE49-F238E27FC236}">
                <a16:creationId xmlns:a16="http://schemas.microsoft.com/office/drawing/2014/main" id="{7FD88389-0D4E-4A37-9972-95FBA339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A10055B-ACB7-4A21-A248-A129B5B97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8" y="0"/>
            <a:ext cx="6858002" cy="514350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CEFCFA7-D0DE-45FD-B62F-703D59F7A56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19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4B83F5C-876A-41ED-9974-90AD08783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8" y="5372100"/>
            <a:ext cx="6858002" cy="46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6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9315" y="3185741"/>
            <a:ext cx="970915" cy="4537139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133985">
              <a:lnSpc>
                <a:spcPts val="4905"/>
              </a:lnSpc>
            </a:pPr>
            <a:r>
              <a:rPr sz="4100" spc="-330" dirty="0">
                <a:solidFill>
                  <a:srgbClr val="FFFFFF"/>
                </a:solidFill>
                <a:latin typeface="Arial Black"/>
                <a:cs typeface="Arial Black"/>
              </a:rPr>
              <a:t>01.</a:t>
            </a:r>
            <a:endParaRPr sz="4100" dirty="0">
              <a:latin typeface="Arial Black"/>
              <a:cs typeface="Arial Black"/>
            </a:endParaRPr>
          </a:p>
          <a:p>
            <a:pPr marL="133985">
              <a:lnSpc>
                <a:spcPct val="100000"/>
              </a:lnSpc>
              <a:spcBef>
                <a:spcPts val="2730"/>
              </a:spcBef>
            </a:pPr>
            <a:r>
              <a:rPr sz="4100" spc="-330" dirty="0">
                <a:solidFill>
                  <a:srgbClr val="FFFFFF"/>
                </a:solidFill>
                <a:latin typeface="Arial Black"/>
                <a:cs typeface="Arial Black"/>
              </a:rPr>
              <a:t>02.</a:t>
            </a:r>
            <a:endParaRPr sz="4100" dirty="0">
              <a:latin typeface="Arial Black"/>
              <a:cs typeface="Arial Black"/>
            </a:endParaRPr>
          </a:p>
          <a:p>
            <a:pPr marL="133985">
              <a:lnSpc>
                <a:spcPct val="100000"/>
              </a:lnSpc>
              <a:spcBef>
                <a:spcPts val="2730"/>
              </a:spcBef>
            </a:pPr>
            <a:r>
              <a:rPr sz="4100" spc="-330" dirty="0">
                <a:solidFill>
                  <a:srgbClr val="FFFFFF"/>
                </a:solidFill>
                <a:latin typeface="Arial Black"/>
                <a:cs typeface="Arial Black"/>
              </a:rPr>
              <a:t>03.</a:t>
            </a:r>
            <a:endParaRPr sz="4100" dirty="0">
              <a:latin typeface="Arial Black"/>
              <a:cs typeface="Arial Black"/>
            </a:endParaRPr>
          </a:p>
          <a:p>
            <a:pPr marL="133985">
              <a:lnSpc>
                <a:spcPct val="100000"/>
              </a:lnSpc>
              <a:spcBef>
                <a:spcPts val="2730"/>
              </a:spcBef>
            </a:pPr>
            <a:r>
              <a:rPr lang="pt-BR" sz="4100" spc="-330" dirty="0">
                <a:solidFill>
                  <a:srgbClr val="FFFFFF"/>
                </a:solidFill>
                <a:latin typeface="Arial Black"/>
                <a:cs typeface="Arial Black"/>
              </a:rPr>
              <a:t>04.</a:t>
            </a:r>
          </a:p>
          <a:p>
            <a:pPr marL="133985">
              <a:lnSpc>
                <a:spcPct val="100000"/>
              </a:lnSpc>
              <a:spcBef>
                <a:spcPts val="2730"/>
              </a:spcBef>
            </a:pPr>
            <a:r>
              <a:rPr lang="pt-BR" sz="4100" spc="-330" dirty="0">
                <a:solidFill>
                  <a:srgbClr val="FFFFFF"/>
                </a:solidFill>
                <a:latin typeface="Arial Black"/>
                <a:cs typeface="Arial Black"/>
              </a:rPr>
              <a:t>05.</a:t>
            </a:r>
            <a:endParaRPr sz="4100" dirty="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85" dirty="0"/>
              <a:t>Apresentação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21411" y="5102860"/>
            <a:ext cx="1417955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spc="385" dirty="0">
                <a:solidFill>
                  <a:srgbClr val="52648B"/>
                </a:solidFill>
                <a:latin typeface="Trebuchet MS"/>
                <a:cs typeface="Trebuchet MS"/>
              </a:rPr>
              <a:t>O</a:t>
            </a:r>
            <a:r>
              <a:rPr sz="4100" spc="-2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dirty="0">
                <a:solidFill>
                  <a:srgbClr val="52648B"/>
                </a:solidFill>
                <a:latin typeface="Trebuchet MS"/>
                <a:cs typeface="Trebuchet MS"/>
              </a:rPr>
              <a:t>Projeto</a:t>
            </a:r>
            <a:r>
              <a:rPr sz="4100" spc="-2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spc="165" dirty="0">
                <a:solidFill>
                  <a:srgbClr val="52648B"/>
                </a:solidFill>
                <a:latin typeface="Trebuchet MS"/>
                <a:cs typeface="Trebuchet MS"/>
              </a:rPr>
              <a:t>de</a:t>
            </a:r>
            <a:r>
              <a:rPr sz="4100" spc="-2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spc="-40" dirty="0">
                <a:solidFill>
                  <a:srgbClr val="52648B"/>
                </a:solidFill>
                <a:latin typeface="Trebuchet MS"/>
                <a:cs typeface="Trebuchet MS"/>
              </a:rPr>
              <a:t>Lei</a:t>
            </a:r>
            <a:r>
              <a:rPr sz="4100" spc="-2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spc="165" dirty="0">
                <a:solidFill>
                  <a:srgbClr val="52648B"/>
                </a:solidFill>
                <a:latin typeface="Trebuchet MS"/>
                <a:cs typeface="Trebuchet MS"/>
              </a:rPr>
              <a:t>de</a:t>
            </a:r>
            <a:r>
              <a:rPr sz="4100" spc="-2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spc="65" dirty="0">
                <a:solidFill>
                  <a:srgbClr val="52648B"/>
                </a:solidFill>
                <a:latin typeface="Trebuchet MS"/>
                <a:cs typeface="Trebuchet MS"/>
              </a:rPr>
              <a:t>Diretrizes</a:t>
            </a:r>
            <a:r>
              <a:rPr sz="4100" spc="-2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spc="125" dirty="0">
                <a:solidFill>
                  <a:srgbClr val="52648B"/>
                </a:solidFill>
                <a:latin typeface="Trebuchet MS"/>
                <a:cs typeface="Trebuchet MS"/>
              </a:rPr>
              <a:t>Orçamentárias</a:t>
            </a:r>
            <a:r>
              <a:rPr sz="4100" spc="-2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spc="165" dirty="0">
                <a:solidFill>
                  <a:srgbClr val="52648B"/>
                </a:solidFill>
                <a:latin typeface="Trebuchet MS"/>
                <a:cs typeface="Trebuchet MS"/>
              </a:rPr>
              <a:t>(PLDO</a:t>
            </a:r>
            <a:r>
              <a:rPr sz="4100" spc="-2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spc="130" dirty="0">
                <a:solidFill>
                  <a:srgbClr val="52648B"/>
                </a:solidFill>
                <a:latin typeface="Trebuchet MS"/>
                <a:cs typeface="Trebuchet MS"/>
              </a:rPr>
              <a:t>202</a:t>
            </a:r>
            <a:r>
              <a:rPr lang="pt-BR" sz="4100" spc="130" dirty="0">
                <a:solidFill>
                  <a:srgbClr val="52648B"/>
                </a:solidFill>
                <a:latin typeface="Trebuchet MS"/>
                <a:cs typeface="Trebuchet MS"/>
              </a:rPr>
              <a:t>6</a:t>
            </a:r>
            <a:r>
              <a:rPr sz="4100" spc="130" dirty="0">
                <a:solidFill>
                  <a:srgbClr val="52648B"/>
                </a:solidFill>
                <a:latin typeface="Trebuchet MS"/>
                <a:cs typeface="Trebuchet MS"/>
              </a:rPr>
              <a:t>).</a:t>
            </a:r>
            <a:endParaRPr sz="41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0936" y="6057900"/>
            <a:ext cx="16257045" cy="13582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95"/>
              </a:spcBef>
            </a:pPr>
            <a:r>
              <a:rPr lang="pt-BR" sz="3900" spc="65" dirty="0">
                <a:solidFill>
                  <a:srgbClr val="52648B"/>
                </a:solidFill>
                <a:latin typeface="Trebuchet MS"/>
                <a:cs typeface="Trebuchet MS"/>
              </a:rPr>
              <a:t>Resultados</a:t>
            </a:r>
            <a:r>
              <a:rPr lang="pt-BR" sz="3900" spc="-295" dirty="0">
                <a:solidFill>
                  <a:srgbClr val="52648B"/>
                </a:solidFill>
                <a:latin typeface="Trebuchet MS"/>
                <a:cs typeface="Trebuchet MS"/>
              </a:rPr>
              <a:t> Planejados </a:t>
            </a:r>
            <a:r>
              <a:rPr sz="3900" spc="195" dirty="0">
                <a:solidFill>
                  <a:srgbClr val="52648B"/>
                </a:solidFill>
                <a:latin typeface="Trebuchet MS"/>
                <a:cs typeface="Trebuchet MS"/>
              </a:rPr>
              <a:t>no</a:t>
            </a:r>
            <a:r>
              <a:rPr lang="pt-BR" sz="3900" spc="195" dirty="0">
                <a:solidFill>
                  <a:srgbClr val="52648B"/>
                </a:solidFill>
                <a:latin typeface="Trebuchet MS"/>
                <a:cs typeface="Trebuchet MS"/>
              </a:rPr>
              <a:t>s</a:t>
            </a:r>
            <a:r>
              <a:rPr sz="3900" spc="-29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900" spc="225" dirty="0">
                <a:solidFill>
                  <a:srgbClr val="52648B"/>
                </a:solidFill>
                <a:latin typeface="Trebuchet MS"/>
                <a:cs typeface="Trebuchet MS"/>
              </a:rPr>
              <a:t>Anexo</a:t>
            </a:r>
            <a:r>
              <a:rPr lang="pt-BR" sz="3900" spc="225" dirty="0">
                <a:solidFill>
                  <a:srgbClr val="52648B"/>
                </a:solidFill>
                <a:latin typeface="Trebuchet MS"/>
                <a:cs typeface="Trebuchet MS"/>
              </a:rPr>
              <a:t>s</a:t>
            </a:r>
            <a:r>
              <a:rPr sz="3900" spc="-29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900" spc="140" dirty="0">
                <a:solidFill>
                  <a:srgbClr val="52648B"/>
                </a:solidFill>
                <a:latin typeface="Trebuchet MS"/>
                <a:cs typeface="Trebuchet MS"/>
              </a:rPr>
              <a:t>de </a:t>
            </a:r>
            <a:r>
              <a:rPr sz="3900" spc="240" dirty="0">
                <a:solidFill>
                  <a:srgbClr val="52648B"/>
                </a:solidFill>
                <a:latin typeface="Trebuchet MS"/>
                <a:cs typeface="Trebuchet MS"/>
              </a:rPr>
              <a:t>Metas</a:t>
            </a:r>
            <a:r>
              <a:rPr sz="3900" spc="-31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900" spc="110" dirty="0">
                <a:solidFill>
                  <a:srgbClr val="52648B"/>
                </a:solidFill>
                <a:latin typeface="Trebuchet MS"/>
                <a:cs typeface="Trebuchet MS"/>
              </a:rPr>
              <a:t>e</a:t>
            </a:r>
            <a:r>
              <a:rPr sz="3900" spc="-31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900" spc="90" dirty="0" err="1">
                <a:solidFill>
                  <a:srgbClr val="52648B"/>
                </a:solidFill>
                <a:latin typeface="Trebuchet MS"/>
                <a:cs typeface="Trebuchet MS"/>
              </a:rPr>
              <a:t>Prioridades</a:t>
            </a:r>
            <a:r>
              <a:rPr sz="3900" spc="135" dirty="0">
                <a:solidFill>
                  <a:srgbClr val="52648B"/>
                </a:solidFill>
                <a:latin typeface="Trebuchet MS"/>
                <a:cs typeface="Trebuchet MS"/>
              </a:rPr>
              <a:t>.</a:t>
            </a:r>
            <a:endParaRPr lang="pt-BR" sz="3900" spc="135" dirty="0">
              <a:solidFill>
                <a:srgbClr val="52648B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15900"/>
              </a:lnSpc>
              <a:spcBef>
                <a:spcPts val="95"/>
              </a:spcBef>
            </a:pPr>
            <a:endParaRPr sz="39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30936" y="3105161"/>
            <a:ext cx="8749665" cy="643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spc="195" dirty="0">
                <a:solidFill>
                  <a:srgbClr val="52648B"/>
                </a:solidFill>
                <a:latin typeface="Trebuchet MS"/>
                <a:cs typeface="Trebuchet MS"/>
              </a:rPr>
              <a:t>Sistema</a:t>
            </a:r>
            <a:r>
              <a:rPr sz="4100" spc="-1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spc="165" dirty="0">
                <a:solidFill>
                  <a:srgbClr val="52648B"/>
                </a:solidFill>
                <a:latin typeface="Trebuchet MS"/>
                <a:cs typeface="Trebuchet MS"/>
              </a:rPr>
              <a:t>de</a:t>
            </a:r>
            <a:r>
              <a:rPr sz="41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dirty="0">
                <a:solidFill>
                  <a:srgbClr val="52648B"/>
                </a:solidFill>
                <a:latin typeface="Trebuchet MS"/>
                <a:cs typeface="Trebuchet MS"/>
              </a:rPr>
              <a:t>Planejamento</a:t>
            </a:r>
            <a:r>
              <a:rPr sz="41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4100" spc="165" dirty="0">
                <a:solidFill>
                  <a:srgbClr val="52648B"/>
                </a:solidFill>
                <a:latin typeface="Trebuchet MS"/>
                <a:cs typeface="Trebuchet MS"/>
              </a:rPr>
              <a:t>de</a:t>
            </a:r>
            <a:r>
              <a:rPr sz="4100" spc="-1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4100" spc="-55" dirty="0">
                <a:solidFill>
                  <a:srgbClr val="52648B"/>
                </a:solidFill>
                <a:latin typeface="Trebuchet MS"/>
                <a:cs typeface="Trebuchet MS"/>
              </a:rPr>
              <a:t>Araras</a:t>
            </a:r>
            <a:r>
              <a:rPr sz="4100" spc="-55" dirty="0">
                <a:solidFill>
                  <a:srgbClr val="52648B"/>
                </a:solidFill>
                <a:latin typeface="Trebuchet MS"/>
                <a:cs typeface="Trebuchet MS"/>
              </a:rPr>
              <a:t>.</a:t>
            </a:r>
            <a:endParaRPr sz="41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-19" y="2409949"/>
            <a:ext cx="18288000" cy="32384"/>
          </a:xfrm>
          <a:custGeom>
            <a:avLst/>
            <a:gdLst/>
            <a:ahLst/>
            <a:cxnLst/>
            <a:rect l="l" t="t" r="r" b="b"/>
            <a:pathLst>
              <a:path w="18288000" h="32385">
                <a:moveTo>
                  <a:pt x="18287998" y="0"/>
                </a:moveTo>
                <a:lnTo>
                  <a:pt x="0" y="31856"/>
                </a:lnTo>
              </a:path>
            </a:pathLst>
          </a:custGeom>
          <a:ln w="9524">
            <a:solidFill>
              <a:srgbClr val="5264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2" descr="assinatura_municipio_araras">
            <a:extLst>
              <a:ext uri="{FF2B5EF4-FFF2-40B4-BE49-F238E27FC236}">
                <a16:creationId xmlns:a16="http://schemas.microsoft.com/office/drawing/2014/main" id="{E90F16B5-5FD5-48A4-8AD5-C7ECDD471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971821"/>
            <a:ext cx="3252863" cy="104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6E4BEDC7-A94F-412C-ABF2-8C6A50068D1B}"/>
              </a:ext>
            </a:extLst>
          </p:cNvPr>
          <p:cNvSpPr txBox="1"/>
          <p:nvPr/>
        </p:nvSpPr>
        <p:spPr>
          <a:xfrm>
            <a:off x="2051050" y="4112260"/>
            <a:ext cx="1417955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4100" spc="130" dirty="0">
                <a:solidFill>
                  <a:srgbClr val="52648B"/>
                </a:solidFill>
                <a:latin typeface="Trebuchet MS"/>
                <a:cs typeface="Trebuchet MS"/>
              </a:rPr>
              <a:t>Receitas e Despesas na LDO 2026</a:t>
            </a:r>
            <a:r>
              <a:rPr sz="4100" spc="130" dirty="0">
                <a:solidFill>
                  <a:srgbClr val="52648B"/>
                </a:solidFill>
                <a:latin typeface="Trebuchet MS"/>
                <a:cs typeface="Trebuchet MS"/>
              </a:rPr>
              <a:t>.</a:t>
            </a:r>
            <a:endParaRPr sz="4100" dirty="0">
              <a:latin typeface="Trebuchet MS"/>
              <a:cs typeface="Trebuchet MS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5CED7DF3-3F04-4733-96DA-76BFCFFD4EFB}"/>
              </a:ext>
            </a:extLst>
          </p:cNvPr>
          <p:cNvSpPr txBox="1"/>
          <p:nvPr/>
        </p:nvSpPr>
        <p:spPr>
          <a:xfrm>
            <a:off x="2057400" y="6972300"/>
            <a:ext cx="16257045" cy="13582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95"/>
              </a:spcBef>
            </a:pPr>
            <a:r>
              <a:rPr lang="pt-BR" sz="3900" spc="65" dirty="0">
                <a:solidFill>
                  <a:srgbClr val="52648B"/>
                </a:solidFill>
                <a:latin typeface="Trebuchet MS"/>
                <a:cs typeface="Trebuchet MS"/>
              </a:rPr>
              <a:t>Programas Prioritários em 2026 – Áreas de Resultados.</a:t>
            </a:r>
            <a:endParaRPr lang="pt-BR" sz="3900" spc="135" dirty="0">
              <a:solidFill>
                <a:srgbClr val="52648B"/>
              </a:solidFill>
              <a:latin typeface="Trebuchet MS"/>
              <a:cs typeface="Trebuchet MS"/>
            </a:endParaRPr>
          </a:p>
          <a:p>
            <a:pPr marL="12700" marR="5080">
              <a:lnSpc>
                <a:spcPct val="115900"/>
              </a:lnSpc>
              <a:spcBef>
                <a:spcPts val="95"/>
              </a:spcBef>
            </a:pPr>
            <a:endParaRPr sz="3900" dirty="0">
              <a:latin typeface="Trebuchet MS"/>
              <a:cs typeface="Trebuchet MS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BC20DCA-2054-4093-A53C-E9864F68555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</a:t>
            </a:fld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82469" y="351623"/>
            <a:ext cx="9642731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35" dirty="0">
                <a:solidFill>
                  <a:srgbClr val="614E3F"/>
                </a:solidFill>
              </a:rPr>
              <a:t>Fazenda e Administração</a:t>
            </a:r>
            <a:endParaRPr spc="215" dirty="0">
              <a:solidFill>
                <a:srgbClr val="614E3F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990" y="495300"/>
            <a:ext cx="952499" cy="809624"/>
          </a:xfrm>
          <a:prstGeom prst="rect">
            <a:avLst/>
          </a:prstGeom>
        </p:spPr>
      </p:pic>
      <p:pic>
        <p:nvPicPr>
          <p:cNvPr id="12" name="Picture 2" descr="assinatura_municipio_araras">
            <a:extLst>
              <a:ext uri="{FF2B5EF4-FFF2-40B4-BE49-F238E27FC236}">
                <a16:creationId xmlns:a16="http://schemas.microsoft.com/office/drawing/2014/main" id="{C51F6959-2417-4205-A01C-69EDC118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A874164D-27BC-4FD5-A153-03AE8A278034}"/>
              </a:ext>
            </a:extLst>
          </p:cNvPr>
          <p:cNvSpPr txBox="1"/>
          <p:nvPr/>
        </p:nvSpPr>
        <p:spPr>
          <a:xfrm>
            <a:off x="250990" y="1917814"/>
            <a:ext cx="11788610" cy="9846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6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-24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</a:rPr>
              <a:t>Reajuste Salarial </a:t>
            </a:r>
            <a:r>
              <a:rPr lang="pt-BR" sz="2900" spc="114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ocorrido</a:t>
            </a:r>
            <a:r>
              <a:rPr lang="pt-BR" sz="2900" spc="-24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</a:rPr>
              <a:t> </a:t>
            </a:r>
            <a:r>
              <a:rPr lang="pt-BR" sz="2900" spc="114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para diversas categorias de servidores, conforme inflação;</a:t>
            </a:r>
            <a:endParaRPr lang="pt-BR" sz="2900" spc="-245" dirty="0">
              <a:solidFill>
                <a:schemeClr val="tx1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Ampliação e Realização de </a:t>
            </a:r>
            <a:r>
              <a:rPr lang="pt-BR" sz="2900" spc="-24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Processos Seletivos e Concursos Públicos;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Manutenção e Aquisição de </a:t>
            </a:r>
            <a:r>
              <a:rPr lang="pt-BR" sz="2900" spc="-24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</a:rPr>
              <a:t>Programas e Softwares Especializados</a:t>
            </a:r>
            <a:r>
              <a:rPr lang="pt-BR" sz="2900" spc="114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Manutenção</a:t>
            </a:r>
            <a:r>
              <a:rPr lang="pt-BR" sz="2900" spc="114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das Secretarias e demais Dependências;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Estudo para </a:t>
            </a:r>
            <a:r>
              <a:rPr lang="pt-BR" sz="2900" spc="-245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/>
              </a:rPr>
              <a:t>Implantação</a:t>
            </a:r>
            <a:r>
              <a:rPr lang="pt-BR" sz="2900" spc="114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do Plano de Carreira dos Servidores.</a:t>
            </a:r>
          </a:p>
          <a:p>
            <a:pPr marL="12700" algn="just">
              <a:lnSpc>
                <a:spcPct val="100000"/>
              </a:lnSpc>
              <a:spcBef>
                <a:spcPts val="3390"/>
              </a:spcBef>
            </a:pPr>
            <a:endParaRPr lang="pt-BR" sz="2900" spc="114" dirty="0">
              <a:solidFill>
                <a:schemeClr val="tx1">
                  <a:lumMod val="65000"/>
                  <a:lumOff val="35000"/>
                </a:schemeClr>
              </a:solidFill>
              <a:latin typeface="Trebuchet MS"/>
            </a:endParaRPr>
          </a:p>
          <a:p>
            <a:pPr marL="12700">
              <a:lnSpc>
                <a:spcPct val="100000"/>
              </a:lnSpc>
              <a:spcBef>
                <a:spcPts val="3390"/>
              </a:spcBef>
            </a:pPr>
            <a:endParaRPr lang="pt-BR" sz="2900" spc="-245" dirty="0">
              <a:solidFill>
                <a:schemeClr val="tx1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390"/>
              </a:spcBef>
            </a:pPr>
            <a:endParaRPr lang="pt-BR" sz="2900" spc="-245" dirty="0">
              <a:solidFill>
                <a:schemeClr val="tx1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390"/>
              </a:spcBef>
            </a:pPr>
            <a:endParaRPr sz="2900" dirty="0">
              <a:solidFill>
                <a:schemeClr val="tx1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E55B46A-DFC9-487F-A467-A4ED97458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143500"/>
            <a:ext cx="6061364" cy="487680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8F22CD0-4F4B-4B30-81D0-B0B9F04592F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20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3558985-48F6-43F2-8644-F245120FC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145" y="167639"/>
            <a:ext cx="6061364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0377" y="417762"/>
            <a:ext cx="10227310" cy="991938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pt-BR" sz="4800" spc="170" dirty="0">
                <a:solidFill>
                  <a:schemeClr val="accent3">
                    <a:lumMod val="50000"/>
                  </a:schemeClr>
                </a:solidFill>
              </a:rPr>
              <a:t>Meio Ambiente e Agricultura</a:t>
            </a:r>
            <a:endParaRPr sz="4800" spc="18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519" y="610143"/>
            <a:ext cx="847724" cy="838199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49186846-15A9-4413-A359-60BBDD3133AF}"/>
              </a:ext>
            </a:extLst>
          </p:cNvPr>
          <p:cNvSpPr txBox="1"/>
          <p:nvPr/>
        </p:nvSpPr>
        <p:spPr>
          <a:xfrm>
            <a:off x="329519" y="1761805"/>
            <a:ext cx="11506200" cy="72096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 algn="just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6</a:t>
            </a:r>
            <a:endParaRPr sz="3600" dirty="0">
              <a:solidFill>
                <a:schemeClr val="accent3">
                  <a:lumMod val="50000"/>
                </a:schemeClr>
              </a:solidFill>
              <a:latin typeface="Trebuchet MS"/>
              <a:cs typeface="Trebuchet MS"/>
            </a:endParaRP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Estudos, Planos e Obras de Adequação do </a:t>
            </a: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Aterro Sanitário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Revisão do </a:t>
            </a: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Plano de Saneamento Ambiental Municipal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 e da </a:t>
            </a: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Politica de Gerenciamento de Resíduos Sólidos Municipal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Manutenção do </a:t>
            </a: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Canil Municipal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, </a:t>
            </a: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CRAS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 e ações de bem estar animal;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Manutenção de </a:t>
            </a: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Estradas Rurais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Conscientização e Fomento à </a:t>
            </a: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Programas de Combate a Queimadas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;</a:t>
            </a:r>
          </a:p>
        </p:txBody>
      </p:sp>
      <p:pic>
        <p:nvPicPr>
          <p:cNvPr id="8" name="Picture 2" descr="assinatura_municipio_araras">
            <a:extLst>
              <a:ext uri="{FF2B5EF4-FFF2-40B4-BE49-F238E27FC236}">
                <a16:creationId xmlns:a16="http://schemas.microsoft.com/office/drawing/2014/main" id="{7DBD75EA-19F5-4C05-A07A-36EDEFA0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9395564"/>
            <a:ext cx="2438400" cy="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50F10C4-F8FE-47DE-BEA6-D13CD191D80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21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E668627-FE7C-41D8-8ED1-BB7D337A4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562" y="0"/>
            <a:ext cx="5786438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0377" y="417762"/>
            <a:ext cx="10227310" cy="991938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pt-BR" sz="4800" spc="170" dirty="0">
                <a:solidFill>
                  <a:schemeClr val="accent3">
                    <a:lumMod val="50000"/>
                  </a:schemeClr>
                </a:solidFill>
              </a:rPr>
              <a:t>Meio Ambiente e Agricultura</a:t>
            </a:r>
            <a:endParaRPr sz="4800" spc="18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519" y="610143"/>
            <a:ext cx="847724" cy="838199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49186846-15A9-4413-A359-60BBDD3133AF}"/>
              </a:ext>
            </a:extLst>
          </p:cNvPr>
          <p:cNvSpPr txBox="1"/>
          <p:nvPr/>
        </p:nvSpPr>
        <p:spPr>
          <a:xfrm>
            <a:off x="444112" y="2019300"/>
            <a:ext cx="15100688" cy="321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 algn="just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chemeClr val="accent3">
                    <a:lumMod val="50000"/>
                  </a:schemeClr>
                </a:solidFill>
                <a:latin typeface="Trebuchet MS"/>
                <a:cs typeface="Trebuchet MS"/>
              </a:rPr>
              <a:t>6</a:t>
            </a:r>
            <a:endParaRPr sz="3600" dirty="0">
              <a:solidFill>
                <a:schemeClr val="accent3">
                  <a:lumMod val="50000"/>
                </a:schemeClr>
              </a:solidFill>
              <a:latin typeface="Trebuchet MS"/>
              <a:cs typeface="Trebuchet MS"/>
            </a:endParaRP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Manutenção Programa Permanente </a:t>
            </a: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Plantio/Arborização Urbana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;</a:t>
            </a:r>
          </a:p>
          <a:p>
            <a:pPr marL="469900" indent="-457200" algn="just">
              <a:spcBef>
                <a:spcPts val="3390"/>
              </a:spcBef>
              <a:buFontTx/>
              <a:buChar char="-"/>
            </a:pP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Manutenção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 da Secretaria e demais Dependências.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Elaboração </a:t>
            </a:r>
            <a:r>
              <a:rPr lang="pt-BR" sz="2900" b="1" spc="114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Plano de Arborização Urbana</a:t>
            </a:r>
            <a:r>
              <a:rPr lang="pt-BR" sz="2900" spc="114" dirty="0">
                <a:solidFill>
                  <a:schemeClr val="accent3">
                    <a:lumMod val="50000"/>
                  </a:schemeClr>
                </a:solidFill>
                <a:latin typeface="Trebuchet MS"/>
              </a:rPr>
              <a:t>;</a:t>
            </a:r>
          </a:p>
        </p:txBody>
      </p:sp>
      <p:pic>
        <p:nvPicPr>
          <p:cNvPr id="8" name="Picture 2" descr="assinatura_municipio_araras">
            <a:extLst>
              <a:ext uri="{FF2B5EF4-FFF2-40B4-BE49-F238E27FC236}">
                <a16:creationId xmlns:a16="http://schemas.microsoft.com/office/drawing/2014/main" id="{7DBD75EA-19F5-4C05-A07A-36EDEFA00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72542"/>
            <a:ext cx="2438400" cy="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50F10C4-F8FE-47DE-BEA6-D13CD191D80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22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D07742-22D2-4375-BF83-ACF401B72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764878"/>
            <a:ext cx="8534400" cy="531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53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4710" y="380415"/>
            <a:ext cx="342392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50" dirty="0">
                <a:solidFill>
                  <a:srgbClr val="004509"/>
                </a:solidFill>
              </a:rPr>
              <a:t>Saúde</a:t>
            </a:r>
            <a:endParaRPr spc="250" dirty="0">
              <a:solidFill>
                <a:srgbClr val="004509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503" y="564532"/>
            <a:ext cx="876299" cy="876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2000" y="1714500"/>
            <a:ext cx="11036149" cy="110620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004509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004509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004509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004509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004509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004509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rgbClr val="004509"/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rgbClr val="004509"/>
                </a:solidFill>
                <a:latin typeface="Trebuchet MS"/>
                <a:cs typeface="Trebuchet MS"/>
              </a:rPr>
              <a:t>6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Reformas e Manutenções </a:t>
            </a: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nos </a:t>
            </a:r>
            <a:r>
              <a:rPr lang="pt-BR" sz="2950" spc="105" dirty="0" err="1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PSF´s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Exames e Medicamentos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 de forma ampliada e contínua;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Aplicação e Oferta de Vacinas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 nos Postos de Saúde;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Contratação de Médicos e outros profissionais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 para a área da saúde;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Manutenção dos Convênios e Subvenções com </a:t>
            </a: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Santa Casa de Araras, Faculdade São Leopoldo </a:t>
            </a:r>
            <a:r>
              <a:rPr lang="pt-BR" sz="2950" spc="105" dirty="0" err="1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Mandic</a:t>
            </a: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, entre outros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Manutenção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 da Secretaria e demais Dependências;</a:t>
            </a:r>
          </a:p>
          <a:p>
            <a:pPr marL="12700" algn="just">
              <a:lnSpc>
                <a:spcPct val="100000"/>
              </a:lnSpc>
              <a:spcBef>
                <a:spcPts val="2100"/>
              </a:spcBef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2100"/>
              </a:spcBef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sz="2950" dirty="0">
              <a:latin typeface="Tahoma"/>
              <a:cs typeface="Tahoma"/>
            </a:endParaRPr>
          </a:p>
        </p:txBody>
      </p:sp>
      <p:pic>
        <p:nvPicPr>
          <p:cNvPr id="12" name="Picture 2" descr="assinatura_municipio_araras">
            <a:extLst>
              <a:ext uri="{FF2B5EF4-FFF2-40B4-BE49-F238E27FC236}">
                <a16:creationId xmlns:a16="http://schemas.microsoft.com/office/drawing/2014/main" id="{D0F4471D-11DC-4D51-8988-887B1BFF1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9493180"/>
            <a:ext cx="2057400" cy="5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641B7-1EB3-422E-B86E-B06E68CA0E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23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CEA5B73-DF7E-4F46-AEF3-EA2D5792B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382" y="0"/>
            <a:ext cx="6197231" cy="45339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ED3EF49-F259-4445-A50E-3262734EB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673" y="4838700"/>
            <a:ext cx="6197231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4710" y="380415"/>
            <a:ext cx="342392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50" dirty="0">
                <a:solidFill>
                  <a:srgbClr val="004509"/>
                </a:solidFill>
              </a:rPr>
              <a:t>Saúde</a:t>
            </a:r>
            <a:endParaRPr spc="250" dirty="0">
              <a:solidFill>
                <a:srgbClr val="004509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503" y="564532"/>
            <a:ext cx="876299" cy="8762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2000" y="1714500"/>
            <a:ext cx="11036149" cy="132318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004509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004509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004509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004509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004509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004509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rgbClr val="004509"/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rgbClr val="004509"/>
                </a:solidFill>
                <a:latin typeface="Trebuchet MS"/>
                <a:cs typeface="Trebuchet MS"/>
              </a:rPr>
              <a:t>6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Transporte de Pacientes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 para outros Municípios para atendimentos especializados;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Manutenção do </a:t>
            </a: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SAMU Regional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Manutenção </a:t>
            </a: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Programa Melhor em Casa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Manutenção  Atividades contra </a:t>
            </a: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Dengue e demais doenças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;</a:t>
            </a:r>
          </a:p>
          <a:p>
            <a:pPr marL="469900" indent="-457200" algn="just"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Instalação e Obras para o </a:t>
            </a: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AVCB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 nas unidades de saúde;</a:t>
            </a:r>
          </a:p>
          <a:p>
            <a:pPr marL="469900" indent="-457200" algn="just">
              <a:spcBef>
                <a:spcPts val="2100"/>
              </a:spcBef>
              <a:buFontTx/>
              <a:buChar char="-"/>
            </a:pPr>
            <a:r>
              <a:rPr lang="pt-BR" sz="2950" spc="105" dirty="0">
                <a:solidFill>
                  <a:srgbClr val="004509"/>
                </a:solidFill>
                <a:latin typeface="Arial Black" panose="020B0A04020102020204" pitchFamily="34" charset="0"/>
                <a:cs typeface="Tahoma"/>
              </a:rPr>
              <a:t>Saúde Mental</a:t>
            </a:r>
            <a:r>
              <a:rPr lang="pt-BR" sz="2950" spc="105" dirty="0">
                <a:solidFill>
                  <a:srgbClr val="004509"/>
                </a:solidFill>
                <a:latin typeface="Tahoma"/>
                <a:cs typeface="Tahoma"/>
              </a:rPr>
              <a:t>: implementação de nova residência Terapêutica e implantação do Núcleo de Neurodesenvolvimento.</a:t>
            </a:r>
          </a:p>
          <a:p>
            <a:pPr marL="469900" indent="-457200" algn="just"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2100"/>
              </a:spcBef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 algn="just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lang="pt-BR" sz="2950" spc="105" dirty="0">
              <a:solidFill>
                <a:srgbClr val="004509"/>
              </a:solidFill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2100"/>
              </a:spcBef>
              <a:buFontTx/>
              <a:buChar char="-"/>
            </a:pPr>
            <a:endParaRPr sz="2950" dirty="0">
              <a:latin typeface="Tahoma"/>
              <a:cs typeface="Tahoma"/>
            </a:endParaRPr>
          </a:p>
        </p:txBody>
      </p:sp>
      <p:pic>
        <p:nvPicPr>
          <p:cNvPr id="12" name="Picture 2" descr="assinatura_municipio_araras">
            <a:extLst>
              <a:ext uri="{FF2B5EF4-FFF2-40B4-BE49-F238E27FC236}">
                <a16:creationId xmlns:a16="http://schemas.microsoft.com/office/drawing/2014/main" id="{D0F4471D-11DC-4D51-8988-887B1BFF1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9493180"/>
            <a:ext cx="2057400" cy="5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0A90EA2-0CA7-41D6-AB4C-A03280A37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382" y="4838700"/>
            <a:ext cx="6275618" cy="5281740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641B7-1EB3-422E-B86E-B06E68CA0E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24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81C2E7C-80B5-4FCE-B1C6-EE3BC36A75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382" y="24244"/>
            <a:ext cx="6242226" cy="458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15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4630" y="397675"/>
            <a:ext cx="871477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320" dirty="0">
                <a:solidFill>
                  <a:srgbClr val="008A8C"/>
                </a:solidFill>
              </a:rPr>
              <a:t>Planejamento e Obras</a:t>
            </a:r>
            <a:endParaRPr spc="320" dirty="0">
              <a:solidFill>
                <a:srgbClr val="008A8C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2019300"/>
            <a:ext cx="10960449" cy="9084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065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008A8C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008A8C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008A8C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008A8C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008A8C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008A8C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rgbClr val="008A8C"/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rgbClr val="008A8C"/>
                </a:solidFill>
                <a:latin typeface="Trebuchet MS"/>
                <a:cs typeface="Trebuchet MS"/>
              </a:rPr>
              <a:t>6</a:t>
            </a:r>
            <a:endParaRPr lang="pt-BR" sz="2900" spc="-125" dirty="0">
              <a:solidFill>
                <a:srgbClr val="008A8C"/>
              </a:solidFill>
              <a:latin typeface="Arial Black"/>
              <a:cs typeface="Arial Black"/>
            </a:endParaRP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Obras do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Viário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es-ES" sz="2900" spc="-125" dirty="0" err="1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Revitalização</a:t>
            </a:r>
            <a:r>
              <a:rPr lang="es-ES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s-ES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Cine Teatro Santa Helena</a:t>
            </a:r>
            <a:r>
              <a:rPr lang="es-ES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Macrodrenagem </a:t>
            </a:r>
            <a:r>
              <a:rPr lang="pt-BR" sz="2900" b="1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Córrego Andrezinho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Instalação e Obras para o </a:t>
            </a:r>
            <a:r>
              <a:rPr lang="pt-BR" sz="2900" b="1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AVCB nos prédios públicos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Obras de </a:t>
            </a:r>
            <a:r>
              <a:rPr lang="pt-BR" sz="2900" b="1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Contenção/Voçoroca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Instauração da </a:t>
            </a:r>
            <a:r>
              <a:rPr lang="pt-BR" sz="2900" b="1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Ciclo Mobilidade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b="1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Rotatória Avenida Limeira 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Bosque de </a:t>
            </a:r>
            <a:r>
              <a:rPr lang="pt-BR" sz="2900" spc="-125" dirty="0" err="1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Versalles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endParaRPr lang="pt-BR" sz="2900" spc="-125" dirty="0">
              <a:solidFill>
                <a:srgbClr val="008A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endParaRPr sz="2900" spc="-125" dirty="0">
              <a:solidFill>
                <a:srgbClr val="008A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 descr="assinatura_municipio_araras">
            <a:extLst>
              <a:ext uri="{FF2B5EF4-FFF2-40B4-BE49-F238E27FC236}">
                <a16:creationId xmlns:a16="http://schemas.microsoft.com/office/drawing/2014/main" id="{90D331B1-E343-452E-BC83-01A5A9A7E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58904"/>
            <a:ext cx="2971801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5943F72-D6F7-427B-9EC8-808795A77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" y="458941"/>
            <a:ext cx="1504494" cy="10330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C8831A9-ED4C-437E-BF56-94EA482B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8" y="5472544"/>
            <a:ext cx="7010401" cy="4547755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054CAFA-5578-497A-B048-CD3D72565F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25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5EE5896-770B-4AEC-BC25-3ADBED7BB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598" y="102755"/>
            <a:ext cx="6858002" cy="50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02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4630" y="397675"/>
            <a:ext cx="871477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320" dirty="0">
                <a:solidFill>
                  <a:srgbClr val="008A8C"/>
                </a:solidFill>
              </a:rPr>
              <a:t>Planejamento e Obras</a:t>
            </a:r>
            <a:endParaRPr spc="320" dirty="0">
              <a:solidFill>
                <a:srgbClr val="008A8C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800" y="2019300"/>
            <a:ext cx="11451782" cy="8138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065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008A8C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008A8C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008A8C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008A8C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008A8C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008A8C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rgbClr val="008A8C"/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rgbClr val="008A8C"/>
                </a:solidFill>
                <a:latin typeface="Trebuchet MS"/>
                <a:cs typeface="Trebuchet MS"/>
              </a:rPr>
              <a:t>6</a:t>
            </a:r>
            <a:endParaRPr sz="360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Recapeamento de diversas </a:t>
            </a:r>
            <a:r>
              <a:rPr lang="pt-BR" sz="2900" b="1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Ruas e Avenidas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pt-BR" sz="2900" spc="-125" dirty="0">
              <a:solidFill>
                <a:srgbClr val="008A8C"/>
              </a:solidFill>
              <a:latin typeface="Arial Black"/>
              <a:cs typeface="Arial Black"/>
            </a:endParaRP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Revitalização de </a:t>
            </a:r>
            <a:r>
              <a:rPr lang="pt-BR" sz="2900" b="1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Diversas Praças;</a:t>
            </a:r>
            <a:endParaRPr lang="pt-BR" sz="2900" spc="-125" dirty="0">
              <a:solidFill>
                <a:srgbClr val="008A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Implantação de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passeio público em ruas e avenidas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Construção do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Paço Municipal  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 </a:t>
            </a:r>
            <a:r>
              <a:rPr lang="pt-BR" sz="2900" spc="-125" dirty="0" err="1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Depto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Projetos e novo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Plano Diretor 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Desenvolvimento;</a:t>
            </a:r>
          </a:p>
          <a:p>
            <a:pPr marL="469900" indent="-457200"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Obras de Infraestrutura, Modalidade Urbana e Turismo –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FINISA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469900" indent="-457200">
              <a:spcBef>
                <a:spcPts val="3875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Conclusão do sistema de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Geoportal</a:t>
            </a:r>
            <a:r>
              <a:rPr lang="pt-BR" sz="2900" spc="-125" dirty="0">
                <a:solidFill>
                  <a:srgbClr val="008A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69900" indent="-457200">
              <a:lnSpc>
                <a:spcPct val="100000"/>
              </a:lnSpc>
              <a:spcBef>
                <a:spcPts val="3875"/>
              </a:spcBef>
              <a:buFontTx/>
              <a:buChar char="-"/>
            </a:pPr>
            <a:endParaRPr lang="pt-BR" sz="2900" spc="-125" dirty="0">
              <a:solidFill>
                <a:srgbClr val="008A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2" descr="assinatura_municipio_araras">
            <a:extLst>
              <a:ext uri="{FF2B5EF4-FFF2-40B4-BE49-F238E27FC236}">
                <a16:creationId xmlns:a16="http://schemas.microsoft.com/office/drawing/2014/main" id="{90D331B1-E343-452E-BC83-01A5A9A7E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58904"/>
            <a:ext cx="2971801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5943F72-D6F7-427B-9EC8-808795A77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" y="458941"/>
            <a:ext cx="1504494" cy="1033039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B9FBC07-9F1C-4001-8E57-B800FAD626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26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8D9270C-9F39-424D-A34E-2D07CDDAD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2" y="126110"/>
            <a:ext cx="6630369" cy="45601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8A1423B-9BBB-49FE-9837-389FD87F7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1" y="4930230"/>
            <a:ext cx="6651151" cy="50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84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3675" y="390629"/>
            <a:ext cx="10566245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135" dirty="0">
                <a:solidFill>
                  <a:srgbClr val="FAA63F"/>
                </a:solidFill>
              </a:rPr>
              <a:t>Gabinete, Governo e SECOM</a:t>
            </a:r>
            <a:endParaRPr spc="295" dirty="0">
              <a:solidFill>
                <a:srgbClr val="FAA63F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519" y="585829"/>
            <a:ext cx="971549" cy="8858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3400" y="1866900"/>
            <a:ext cx="11111239" cy="77090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0710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FAA63F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FAA63F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FAA63F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FAA63F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FAA63F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FAA63F"/>
                </a:solidFill>
                <a:latin typeface="Trebuchet MS"/>
                <a:cs typeface="Trebuchet MS"/>
              </a:rPr>
              <a:t> </a:t>
            </a:r>
            <a:r>
              <a:rPr lang="pt-BR" sz="3600" spc="-265" dirty="0">
                <a:solidFill>
                  <a:srgbClr val="FAA63F"/>
                </a:solidFill>
                <a:latin typeface="Trebuchet MS"/>
                <a:cs typeface="Trebuchet MS"/>
              </a:rPr>
              <a:t>na</a:t>
            </a:r>
            <a:r>
              <a:rPr sz="3600" spc="-270" dirty="0">
                <a:solidFill>
                  <a:srgbClr val="FAA63F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FAA63F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FAA63F"/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rgbClr val="FAA63F"/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rgbClr val="FAA63F"/>
                </a:solidFill>
                <a:latin typeface="Trebuchet MS"/>
                <a:cs typeface="Trebuchet MS"/>
              </a:rPr>
              <a:t>6</a:t>
            </a:r>
          </a:p>
          <a:p>
            <a:pPr marL="600710">
              <a:lnSpc>
                <a:spcPct val="100000"/>
              </a:lnSpc>
              <a:spcBef>
                <a:spcPts val="100"/>
              </a:spcBef>
            </a:pPr>
            <a:endParaRPr sz="3600" dirty="0">
              <a:latin typeface="Trebuchet MS"/>
              <a:cs typeface="Trebuchet MS"/>
            </a:endParaRPr>
          </a:p>
          <a:p>
            <a:pPr marL="469900" marR="890269" indent="-457200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r>
              <a:rPr lang="pt-BR" sz="3000" spc="-150" dirty="0">
                <a:solidFill>
                  <a:srgbClr val="FAA63F"/>
                </a:solidFill>
                <a:latin typeface="Verdana"/>
                <a:cs typeface="Verdana"/>
              </a:rPr>
              <a:t>Manutenção </a:t>
            </a:r>
            <a:r>
              <a:rPr lang="pt-BR" sz="3000" spc="-150" dirty="0">
                <a:solidFill>
                  <a:srgbClr val="FAA63F"/>
                </a:solidFill>
                <a:latin typeface="Arial Black" panose="020B0A04020102020204" pitchFamily="34" charset="0"/>
                <a:cs typeface="Verdana"/>
              </a:rPr>
              <a:t>FEBOM – Corpo de Bombeiros</a:t>
            </a:r>
            <a:r>
              <a:rPr lang="pt-BR" sz="3000" spc="-150" dirty="0">
                <a:solidFill>
                  <a:srgbClr val="FAA63F"/>
                </a:solidFill>
                <a:latin typeface="Verdana"/>
                <a:cs typeface="Verdana"/>
              </a:rPr>
              <a:t>;</a:t>
            </a:r>
          </a:p>
          <a:p>
            <a:pPr marL="469900" marR="890269" indent="-457200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r>
              <a:rPr lang="pt-BR" sz="3000" spc="-150" dirty="0">
                <a:solidFill>
                  <a:srgbClr val="FAA63F"/>
                </a:solidFill>
                <a:latin typeface="Verdana"/>
                <a:cs typeface="Verdana"/>
              </a:rPr>
              <a:t>Manutenção da </a:t>
            </a:r>
            <a:r>
              <a:rPr lang="pt-BR" sz="3000" spc="-150" dirty="0">
                <a:solidFill>
                  <a:srgbClr val="FAA63F"/>
                </a:solidFill>
                <a:latin typeface="Arial Black" panose="020B0A04020102020204" pitchFamily="34" charset="0"/>
                <a:cs typeface="Verdana"/>
              </a:rPr>
              <a:t>Casa dos Conselhos;</a:t>
            </a:r>
          </a:p>
          <a:p>
            <a:pPr marL="469900" marR="890269" indent="-457200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r>
              <a:rPr lang="pt-BR" sz="3000" spc="-150" dirty="0">
                <a:solidFill>
                  <a:srgbClr val="FAA63F"/>
                </a:solidFill>
                <a:latin typeface="Arial Black" panose="020B0A04020102020204" pitchFamily="34" charset="0"/>
                <a:cs typeface="Verdana"/>
              </a:rPr>
              <a:t>Manutenção</a:t>
            </a:r>
            <a:r>
              <a:rPr lang="pt-BR" sz="3000" spc="-150" dirty="0">
                <a:solidFill>
                  <a:srgbClr val="FAA63F"/>
                </a:solidFill>
                <a:latin typeface="Verdana"/>
                <a:cs typeface="Verdana"/>
              </a:rPr>
              <a:t> da Secretaria e demais Dependências;</a:t>
            </a:r>
          </a:p>
          <a:p>
            <a:pPr marL="469900" marR="890269" indent="-457200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r>
              <a:rPr lang="pt-BR" sz="3000" b="1" spc="-150" dirty="0">
                <a:solidFill>
                  <a:srgbClr val="FAA63F"/>
                </a:solidFill>
                <a:latin typeface="Verdana"/>
                <a:cs typeface="Verdana"/>
              </a:rPr>
              <a:t>Manutenção </a:t>
            </a:r>
            <a:r>
              <a:rPr lang="pt-BR" sz="3000" spc="-150" dirty="0">
                <a:solidFill>
                  <a:srgbClr val="FAA63F"/>
                </a:solidFill>
                <a:latin typeface="Verdana"/>
                <a:cs typeface="Verdana"/>
              </a:rPr>
              <a:t>Alara;</a:t>
            </a:r>
          </a:p>
          <a:p>
            <a:pPr marL="469900" marR="890269" indent="-457200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r>
              <a:rPr lang="pt-BR" sz="3000" b="1" spc="-150" dirty="0">
                <a:solidFill>
                  <a:srgbClr val="FAA63F"/>
                </a:solidFill>
                <a:latin typeface="Verdana"/>
                <a:cs typeface="Verdana"/>
              </a:rPr>
              <a:t>Manutenção</a:t>
            </a:r>
            <a:r>
              <a:rPr lang="pt-BR" sz="3000" spc="-150" dirty="0">
                <a:solidFill>
                  <a:srgbClr val="FAA63F"/>
                </a:solidFill>
                <a:latin typeface="Verdana"/>
                <a:cs typeface="Verdana"/>
              </a:rPr>
              <a:t> do Controle Interno.</a:t>
            </a:r>
          </a:p>
          <a:p>
            <a:pPr marL="469900" marR="890269" indent="-457200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endParaRPr lang="pt-BR" sz="3000" spc="-150" dirty="0">
              <a:solidFill>
                <a:srgbClr val="FAA63F"/>
              </a:solidFill>
              <a:latin typeface="Verdana"/>
              <a:cs typeface="Verdana"/>
            </a:endParaRPr>
          </a:p>
          <a:p>
            <a:pPr marL="12700" marR="890269">
              <a:lnSpc>
                <a:spcPct val="133300"/>
              </a:lnSpc>
              <a:spcBef>
                <a:spcPts val="2580"/>
              </a:spcBef>
            </a:pPr>
            <a:r>
              <a:rPr lang="pt-BR" sz="3000" spc="-150" dirty="0">
                <a:solidFill>
                  <a:srgbClr val="FAA63F"/>
                </a:solidFill>
                <a:latin typeface="Verdana"/>
                <a:cs typeface="Verdana"/>
              </a:rPr>
              <a:t> </a:t>
            </a:r>
            <a:endParaRPr sz="3000" dirty="0">
              <a:latin typeface="Arial Black"/>
              <a:cs typeface="Arial Black"/>
            </a:endParaRPr>
          </a:p>
        </p:txBody>
      </p:sp>
      <p:pic>
        <p:nvPicPr>
          <p:cNvPr id="11" name="Picture 2" descr="assinatura_municipio_araras">
            <a:extLst>
              <a:ext uri="{FF2B5EF4-FFF2-40B4-BE49-F238E27FC236}">
                <a16:creationId xmlns:a16="http://schemas.microsoft.com/office/drawing/2014/main" id="{C9462AB7-D633-4399-A2F4-6A86B4E84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58904"/>
            <a:ext cx="2971801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920" y="4963129"/>
            <a:ext cx="6123214" cy="505717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CFA8F88-D7E1-4816-A9F4-D544097751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27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BB5C2BF-1B7C-4B2D-863C-5ACC19EDD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919" y="71650"/>
            <a:ext cx="6123213" cy="469283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7490" y="103882"/>
            <a:ext cx="10227310" cy="1857375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pt-BR" spc="235" dirty="0">
                <a:solidFill>
                  <a:srgbClr val="214057"/>
                </a:solidFill>
              </a:rPr>
              <a:t>Justiça e Desenvolvimento</a:t>
            </a:r>
            <a:endParaRPr spc="355" dirty="0">
              <a:solidFill>
                <a:srgbClr val="214057"/>
              </a:solidFill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3600" b="0" spc="65" dirty="0">
                <a:solidFill>
                  <a:srgbClr val="214057"/>
                </a:solidFill>
                <a:latin typeface="Trebuchet MS"/>
                <a:cs typeface="Trebuchet MS"/>
              </a:rPr>
              <a:t>Principais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45" dirty="0">
                <a:solidFill>
                  <a:srgbClr val="214057"/>
                </a:solidFill>
                <a:latin typeface="Trebuchet MS"/>
                <a:cs typeface="Trebuchet MS"/>
              </a:rPr>
              <a:t>entregas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10" dirty="0" err="1">
                <a:solidFill>
                  <a:srgbClr val="214057"/>
                </a:solidFill>
                <a:latin typeface="Trebuchet MS"/>
                <a:cs typeface="Trebuchet MS"/>
              </a:rPr>
              <a:t>estabelecidas</a:t>
            </a:r>
            <a:r>
              <a:rPr sz="3600" b="0" spc="-265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75" dirty="0">
                <a:solidFill>
                  <a:srgbClr val="214057"/>
                </a:solidFill>
                <a:latin typeface="Trebuchet MS"/>
                <a:cs typeface="Trebuchet MS"/>
              </a:rPr>
              <a:t>n</a:t>
            </a:r>
            <a:r>
              <a:rPr lang="pt-BR" sz="3600" b="0" spc="175" dirty="0">
                <a:solidFill>
                  <a:srgbClr val="214057"/>
                </a:solidFill>
                <a:latin typeface="Trebuchet MS"/>
                <a:cs typeface="Trebuchet MS"/>
              </a:rPr>
              <a:t>a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lang="pt-BR"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LDO</a:t>
            </a:r>
            <a:r>
              <a:rPr sz="3600" b="0" spc="-265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405" dirty="0">
                <a:solidFill>
                  <a:srgbClr val="214057"/>
                </a:solidFill>
                <a:latin typeface="Trebuchet MS"/>
                <a:cs typeface="Trebuchet MS"/>
              </a:rPr>
              <a:t>202</a:t>
            </a:r>
            <a:r>
              <a:rPr lang="pt-BR" sz="3600" b="0" spc="405" dirty="0">
                <a:solidFill>
                  <a:srgbClr val="214057"/>
                </a:solidFill>
                <a:latin typeface="Trebuchet MS"/>
                <a:cs typeface="Trebuchet MS"/>
              </a:rPr>
              <a:t>6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1887" y="2552700"/>
            <a:ext cx="10550525" cy="3029676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469900" indent="-457200">
              <a:lnSpc>
                <a:spcPct val="15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Manutenção do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  <a:cs typeface="Verdana"/>
              </a:rPr>
              <a:t>PROCON;</a:t>
            </a:r>
            <a:endParaRPr lang="pt-BR" sz="2900" spc="-105" dirty="0">
              <a:solidFill>
                <a:srgbClr val="214057"/>
              </a:solidFill>
              <a:latin typeface="Verdana"/>
            </a:endParaRPr>
          </a:p>
          <a:p>
            <a:pPr marL="469900" indent="-457200" algn="just">
              <a:lnSpc>
                <a:spcPct val="15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</a:rPr>
              <a:t>Manutenção do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Distrito Industrial VI;</a:t>
            </a:r>
            <a:endParaRPr lang="pt-BR" sz="2900" spc="-105" dirty="0">
              <a:solidFill>
                <a:srgbClr val="214057"/>
              </a:solidFill>
              <a:latin typeface="Verdana"/>
            </a:endParaRPr>
          </a:p>
          <a:p>
            <a:pPr marL="469900" indent="-457200" algn="just">
              <a:lnSpc>
                <a:spcPct val="15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Manutenção</a:t>
            </a:r>
            <a:r>
              <a:rPr lang="pt-BR" sz="2900" spc="-105" dirty="0">
                <a:solidFill>
                  <a:srgbClr val="214057"/>
                </a:solidFill>
                <a:latin typeface="Verdana"/>
              </a:rPr>
              <a:t> das Secretarias e demais Dependências.</a:t>
            </a:r>
          </a:p>
        </p:txBody>
      </p:sp>
      <p:pic>
        <p:nvPicPr>
          <p:cNvPr id="16" name="Picture 2" descr="assinatura_municipio_araras">
            <a:extLst>
              <a:ext uri="{FF2B5EF4-FFF2-40B4-BE49-F238E27FC236}">
                <a16:creationId xmlns:a16="http://schemas.microsoft.com/office/drawing/2014/main" id="{E98BFEFC-9007-4D85-AD05-3CC3C6D91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2C4936F-11EE-42C3-9351-21FC2540C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67"/>
            <a:ext cx="1443775" cy="1314333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7B75D22-9159-4CAB-AE4E-95BFD607F5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28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A7C8BB-C17E-4A0C-AB46-8BF259078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28" y="103882"/>
            <a:ext cx="6385454" cy="503961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BD38990-3115-4A9E-B099-7171CFA22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627" y="5372100"/>
            <a:ext cx="6371599" cy="465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02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4710" y="380415"/>
            <a:ext cx="687109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50" dirty="0">
                <a:solidFill>
                  <a:srgbClr val="004509"/>
                </a:solidFill>
              </a:rPr>
              <a:t>Segurança</a:t>
            </a:r>
            <a:endParaRPr spc="250" dirty="0">
              <a:solidFill>
                <a:srgbClr val="004509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1866900"/>
            <a:ext cx="11128697" cy="80586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290" algn="just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004509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004509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004509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004509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004509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004509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rgbClr val="004509"/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rgbClr val="004509"/>
                </a:solidFill>
                <a:latin typeface="Trebuchet MS"/>
                <a:cs typeface="Trebuchet MS"/>
              </a:rPr>
              <a:t>6</a:t>
            </a:r>
          </a:p>
          <a:p>
            <a:pPr marL="288290" algn="just">
              <a:lnSpc>
                <a:spcPct val="100000"/>
              </a:lnSpc>
              <a:spcBef>
                <a:spcPts val="100"/>
              </a:spcBef>
            </a:pPr>
            <a:endParaRPr sz="3600" dirty="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2100"/>
              </a:spcBef>
            </a:pP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-</a:t>
            </a:r>
            <a:r>
              <a:rPr lang="pt-BR" sz="2950" spc="-170" dirty="0">
                <a:solidFill>
                  <a:srgbClr val="004509"/>
                </a:solidFill>
                <a:latin typeface="Arial Black"/>
                <a:cs typeface="Tahoma"/>
              </a:rPr>
              <a:t> 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Manutenção do Gerenciamento de Segurança na </a:t>
            </a: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Central de Monitoramento 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“</a:t>
            </a: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Muralha Digital”;</a:t>
            </a:r>
            <a:endParaRPr lang="pt-BR" sz="2950" spc="-170" dirty="0">
              <a:solidFill>
                <a:srgbClr val="004509"/>
              </a:solidFill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Aquisição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de equipamentos, novas viaturas e manutenção da frota existente;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Aquisição de </a:t>
            </a: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novas viaturas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, manutenção de </a:t>
            </a: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placas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, manutenção de </a:t>
            </a: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sinalização viária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e </a:t>
            </a: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Fiscalização de trânsito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realizada pelo Departamento Municipal de Trânsito;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Ações preventivas e corretivas 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de Defesa Civil;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Manutenção da Secretaria 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e demais Dependências</a:t>
            </a:r>
            <a:r>
              <a:rPr lang="pt-BR" sz="2950" b="1" spc="-170" dirty="0">
                <a:solidFill>
                  <a:srgbClr val="004509"/>
                </a:solidFill>
                <a:latin typeface="Arial Black"/>
                <a:cs typeface="Tahoma"/>
              </a:rPr>
              <a:t>.</a:t>
            </a:r>
          </a:p>
          <a:p>
            <a:pPr marL="12700" algn="just">
              <a:lnSpc>
                <a:spcPct val="100000"/>
              </a:lnSpc>
              <a:spcBef>
                <a:spcPts val="2100"/>
              </a:spcBef>
            </a:pPr>
            <a:endParaRPr sz="2950" dirty="0">
              <a:latin typeface="Tahoma"/>
              <a:cs typeface="Tahoma"/>
            </a:endParaRPr>
          </a:p>
        </p:txBody>
      </p:sp>
      <p:pic>
        <p:nvPicPr>
          <p:cNvPr id="12" name="Picture 2" descr="assinatura_municipio_araras">
            <a:extLst>
              <a:ext uri="{FF2B5EF4-FFF2-40B4-BE49-F238E27FC236}">
                <a16:creationId xmlns:a16="http://schemas.microsoft.com/office/drawing/2014/main" id="{D0F4471D-11DC-4D51-8988-887B1BFF1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58904"/>
            <a:ext cx="2971801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E72153E-AFA7-4438-BE3B-685403ED3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51" y="441011"/>
            <a:ext cx="1168743" cy="116874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111" y="744919"/>
            <a:ext cx="6579331" cy="4295775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F99DD1-7782-42CB-A876-DC70B3D308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29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FA1569C-18F7-4912-BADB-50A61EA97D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110" y="5285256"/>
            <a:ext cx="6579331" cy="48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34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9526" y="201801"/>
            <a:ext cx="13263880" cy="925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Tahoma"/>
                <a:cs typeface="Tahoma"/>
              </a:rPr>
              <a:t>Sistema</a:t>
            </a:r>
            <a:r>
              <a:rPr spc="-270" dirty="0">
                <a:latin typeface="Tahoma"/>
                <a:cs typeface="Tahoma"/>
              </a:rPr>
              <a:t> </a:t>
            </a:r>
            <a:r>
              <a:rPr spc="70" dirty="0">
                <a:latin typeface="Tahoma"/>
                <a:cs typeface="Tahoma"/>
              </a:rPr>
              <a:t>de</a:t>
            </a:r>
            <a:r>
              <a:rPr spc="-270" dirty="0">
                <a:latin typeface="Tahoma"/>
                <a:cs typeface="Tahoma"/>
              </a:rPr>
              <a:t> </a:t>
            </a:r>
            <a:r>
              <a:rPr spc="-100" dirty="0">
                <a:latin typeface="Tahoma"/>
                <a:cs typeface="Tahoma"/>
              </a:rPr>
              <a:t>Planejamento</a:t>
            </a:r>
            <a:r>
              <a:rPr spc="-265" dirty="0">
                <a:latin typeface="Tahoma"/>
                <a:cs typeface="Tahoma"/>
              </a:rPr>
              <a:t> </a:t>
            </a:r>
            <a:r>
              <a:rPr spc="70" dirty="0">
                <a:latin typeface="Tahoma"/>
                <a:cs typeface="Tahoma"/>
              </a:rPr>
              <a:t>de</a:t>
            </a:r>
            <a:r>
              <a:rPr spc="-270" dirty="0">
                <a:latin typeface="Tahoma"/>
                <a:cs typeface="Tahoma"/>
              </a:rPr>
              <a:t> </a:t>
            </a:r>
            <a:r>
              <a:rPr lang="pt-BR" spc="-20" dirty="0">
                <a:latin typeface="Tahoma"/>
                <a:cs typeface="Tahoma"/>
              </a:rPr>
              <a:t>Araras</a:t>
            </a:r>
            <a:endParaRPr spc="-20" dirty="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87525" y="1805367"/>
            <a:ext cx="6839309" cy="6611417"/>
            <a:chOff x="4187525" y="1805367"/>
            <a:chExt cx="6839309" cy="6611417"/>
          </a:xfrm>
        </p:grpSpPr>
        <p:sp>
          <p:nvSpPr>
            <p:cNvPr id="4" name="object 4"/>
            <p:cNvSpPr/>
            <p:nvPr/>
          </p:nvSpPr>
          <p:spPr>
            <a:xfrm>
              <a:off x="4187649" y="2467224"/>
              <a:ext cx="2084705" cy="15875"/>
            </a:xfrm>
            <a:custGeom>
              <a:avLst/>
              <a:gdLst/>
              <a:ahLst/>
              <a:cxnLst/>
              <a:rect l="l" t="t" r="r" b="b"/>
              <a:pathLst>
                <a:path w="2084704" h="15875">
                  <a:moveTo>
                    <a:pt x="0" y="0"/>
                  </a:moveTo>
                  <a:lnTo>
                    <a:pt x="2084303" y="15341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87649" y="2410637"/>
              <a:ext cx="2084705" cy="128905"/>
            </a:xfrm>
            <a:custGeom>
              <a:avLst/>
              <a:gdLst/>
              <a:ahLst/>
              <a:cxnLst/>
              <a:rect l="l" t="t" r="r" b="b"/>
              <a:pathLst>
                <a:path w="2084704" h="128905">
                  <a:moveTo>
                    <a:pt x="76618" y="0"/>
                  </a:moveTo>
                  <a:lnTo>
                    <a:pt x="0" y="56587"/>
                  </a:lnTo>
                  <a:lnTo>
                    <a:pt x="75777" y="114296"/>
                  </a:lnTo>
                </a:path>
                <a:path w="2084704" h="128905">
                  <a:moveTo>
                    <a:pt x="2008526" y="14219"/>
                  </a:moveTo>
                  <a:lnTo>
                    <a:pt x="2084303" y="71928"/>
                  </a:lnTo>
                  <a:lnTo>
                    <a:pt x="2007684" y="128516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933281" y="2434306"/>
              <a:ext cx="2084705" cy="16510"/>
            </a:xfrm>
            <a:custGeom>
              <a:avLst/>
              <a:gdLst/>
              <a:ahLst/>
              <a:cxnLst/>
              <a:rect l="l" t="t" r="r" b="b"/>
              <a:pathLst>
                <a:path w="2084704" h="16510">
                  <a:moveTo>
                    <a:pt x="0" y="16167"/>
                  </a:moveTo>
                  <a:lnTo>
                    <a:pt x="2084424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33281" y="2377749"/>
              <a:ext cx="2084705" cy="129539"/>
            </a:xfrm>
            <a:custGeom>
              <a:avLst/>
              <a:gdLst/>
              <a:ahLst/>
              <a:cxnLst/>
              <a:rect l="l" t="t" r="r" b="b"/>
              <a:pathLst>
                <a:path w="2084704" h="129539">
                  <a:moveTo>
                    <a:pt x="75754" y="14985"/>
                  </a:moveTo>
                  <a:lnTo>
                    <a:pt x="0" y="72724"/>
                  </a:lnTo>
                  <a:lnTo>
                    <a:pt x="76640" y="129281"/>
                  </a:lnTo>
                </a:path>
                <a:path w="2084704" h="129539">
                  <a:moveTo>
                    <a:pt x="2007783" y="0"/>
                  </a:moveTo>
                  <a:lnTo>
                    <a:pt x="2084424" y="56557"/>
                  </a:lnTo>
                  <a:lnTo>
                    <a:pt x="2008669" y="114296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87649" y="4200496"/>
              <a:ext cx="2084705" cy="15875"/>
            </a:xfrm>
            <a:custGeom>
              <a:avLst/>
              <a:gdLst/>
              <a:ahLst/>
              <a:cxnLst/>
              <a:rect l="l" t="t" r="r" b="b"/>
              <a:pathLst>
                <a:path w="2084704" h="15875">
                  <a:moveTo>
                    <a:pt x="0" y="0"/>
                  </a:moveTo>
                  <a:lnTo>
                    <a:pt x="2084303" y="15341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87649" y="4143908"/>
              <a:ext cx="2084705" cy="128905"/>
            </a:xfrm>
            <a:custGeom>
              <a:avLst/>
              <a:gdLst/>
              <a:ahLst/>
              <a:cxnLst/>
              <a:rect l="l" t="t" r="r" b="b"/>
              <a:pathLst>
                <a:path w="2084704" h="128904">
                  <a:moveTo>
                    <a:pt x="76618" y="0"/>
                  </a:moveTo>
                  <a:lnTo>
                    <a:pt x="0" y="56587"/>
                  </a:lnTo>
                  <a:lnTo>
                    <a:pt x="75777" y="114296"/>
                  </a:lnTo>
                </a:path>
                <a:path w="2084704" h="128904">
                  <a:moveTo>
                    <a:pt x="2008526" y="14219"/>
                  </a:moveTo>
                  <a:lnTo>
                    <a:pt x="2084303" y="71928"/>
                  </a:lnTo>
                  <a:lnTo>
                    <a:pt x="2007684" y="128516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33153" y="3964881"/>
              <a:ext cx="2084705" cy="16510"/>
            </a:xfrm>
            <a:custGeom>
              <a:avLst/>
              <a:gdLst/>
              <a:ahLst/>
              <a:cxnLst/>
              <a:rect l="l" t="t" r="r" b="b"/>
              <a:pathLst>
                <a:path w="2084704" h="16510">
                  <a:moveTo>
                    <a:pt x="0" y="16167"/>
                  </a:moveTo>
                  <a:lnTo>
                    <a:pt x="2084552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33153" y="3908323"/>
              <a:ext cx="2084705" cy="129539"/>
            </a:xfrm>
            <a:custGeom>
              <a:avLst/>
              <a:gdLst/>
              <a:ahLst/>
              <a:cxnLst/>
              <a:rect l="l" t="t" r="r" b="b"/>
              <a:pathLst>
                <a:path w="2084704" h="129539">
                  <a:moveTo>
                    <a:pt x="75754" y="14985"/>
                  </a:moveTo>
                  <a:lnTo>
                    <a:pt x="0" y="72724"/>
                  </a:lnTo>
                  <a:lnTo>
                    <a:pt x="76640" y="129281"/>
                  </a:lnTo>
                </a:path>
                <a:path w="2084704" h="129539">
                  <a:moveTo>
                    <a:pt x="2007911" y="0"/>
                  </a:moveTo>
                  <a:lnTo>
                    <a:pt x="2084552" y="56557"/>
                  </a:lnTo>
                  <a:lnTo>
                    <a:pt x="2008797" y="114296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95351" y="5130067"/>
              <a:ext cx="1696085" cy="1366520"/>
            </a:xfrm>
            <a:custGeom>
              <a:avLst/>
              <a:gdLst/>
              <a:ahLst/>
              <a:cxnLst/>
              <a:rect l="l" t="t" r="r" b="b"/>
              <a:pathLst>
                <a:path w="1696085" h="1366520">
                  <a:moveTo>
                    <a:pt x="0" y="1365923"/>
                  </a:moveTo>
                  <a:lnTo>
                    <a:pt x="1695761" y="0"/>
                  </a:lnTo>
                </a:path>
              </a:pathLst>
            </a:custGeom>
            <a:ln w="38099">
              <a:solidFill>
                <a:srgbClr val="F27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33897" y="4886228"/>
              <a:ext cx="3084195" cy="284480"/>
            </a:xfrm>
            <a:custGeom>
              <a:avLst/>
              <a:gdLst/>
              <a:ahLst/>
              <a:cxnLst/>
              <a:rect l="l" t="t" r="r" b="b"/>
              <a:pathLst>
                <a:path w="3084195" h="284479">
                  <a:moveTo>
                    <a:pt x="0" y="0"/>
                  </a:moveTo>
                  <a:lnTo>
                    <a:pt x="3083887" y="284172"/>
                  </a:lnTo>
                </a:path>
              </a:pathLst>
            </a:custGeom>
            <a:ln w="38099">
              <a:solidFill>
                <a:srgbClr val="F27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33897" y="4836311"/>
              <a:ext cx="3084195" cy="384175"/>
            </a:xfrm>
            <a:custGeom>
              <a:avLst/>
              <a:gdLst/>
              <a:ahLst/>
              <a:cxnLst/>
              <a:rect l="l" t="t" r="r" b="b"/>
              <a:pathLst>
                <a:path w="3084195" h="384175">
                  <a:moveTo>
                    <a:pt x="81122" y="0"/>
                  </a:moveTo>
                  <a:lnTo>
                    <a:pt x="0" y="49916"/>
                  </a:lnTo>
                  <a:lnTo>
                    <a:pt x="70634" y="113817"/>
                  </a:lnTo>
                </a:path>
                <a:path w="3084195" h="384175">
                  <a:moveTo>
                    <a:pt x="3013253" y="270188"/>
                  </a:moveTo>
                  <a:lnTo>
                    <a:pt x="3083887" y="334089"/>
                  </a:lnTo>
                  <a:lnTo>
                    <a:pt x="3002765" y="384005"/>
                  </a:lnTo>
                </a:path>
              </a:pathLst>
            </a:custGeom>
            <a:ln w="38099">
              <a:solidFill>
                <a:srgbClr val="F278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49486" y="5749214"/>
              <a:ext cx="0" cy="1588135"/>
            </a:xfrm>
            <a:custGeom>
              <a:avLst/>
              <a:gdLst/>
              <a:ahLst/>
              <a:cxnLst/>
              <a:rect l="l" t="t" r="r" b="b"/>
              <a:pathLst>
                <a:path h="1588134">
                  <a:moveTo>
                    <a:pt x="0" y="1587636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87525" y="6236672"/>
              <a:ext cx="2586355" cy="296545"/>
            </a:xfrm>
            <a:custGeom>
              <a:avLst/>
              <a:gdLst/>
              <a:ahLst/>
              <a:cxnLst/>
              <a:rect l="l" t="t" r="r" b="b"/>
              <a:pathLst>
                <a:path w="2586354" h="296545">
                  <a:moveTo>
                    <a:pt x="0" y="296416"/>
                  </a:moveTo>
                  <a:lnTo>
                    <a:pt x="2586208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87525" y="6188570"/>
              <a:ext cx="2586355" cy="393065"/>
            </a:xfrm>
            <a:custGeom>
              <a:avLst/>
              <a:gdLst/>
              <a:ahLst/>
              <a:cxnLst/>
              <a:rect l="l" t="t" r="r" b="b"/>
              <a:pathLst>
                <a:path w="2586354" h="393065">
                  <a:moveTo>
                    <a:pt x="69196" y="279062"/>
                  </a:moveTo>
                  <a:lnTo>
                    <a:pt x="0" y="344517"/>
                  </a:lnTo>
                  <a:lnTo>
                    <a:pt x="82211" y="392619"/>
                  </a:lnTo>
                </a:path>
                <a:path w="2586354" h="393065">
                  <a:moveTo>
                    <a:pt x="2503996" y="0"/>
                  </a:moveTo>
                  <a:lnTo>
                    <a:pt x="2586208" y="48101"/>
                  </a:lnTo>
                  <a:lnTo>
                    <a:pt x="2517012" y="113556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84861" y="6476427"/>
              <a:ext cx="2948305" cy="929005"/>
            </a:xfrm>
            <a:custGeom>
              <a:avLst/>
              <a:gdLst/>
              <a:ahLst/>
              <a:cxnLst/>
              <a:rect l="l" t="t" r="r" b="b"/>
              <a:pathLst>
                <a:path w="2948304" h="929004">
                  <a:moveTo>
                    <a:pt x="2947951" y="928641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932357" y="6205948"/>
              <a:ext cx="3086100" cy="302895"/>
            </a:xfrm>
            <a:custGeom>
              <a:avLst/>
              <a:gdLst/>
              <a:ahLst/>
              <a:cxnLst/>
              <a:rect l="l" t="t" r="r" b="b"/>
              <a:pathLst>
                <a:path w="3086100" h="302895">
                  <a:moveTo>
                    <a:pt x="0" y="0"/>
                  </a:moveTo>
                  <a:lnTo>
                    <a:pt x="3085565" y="302349"/>
                  </a:lnTo>
                </a:path>
              </a:pathLst>
            </a:custGeom>
            <a:ln w="38100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932357" y="6156501"/>
              <a:ext cx="3086100" cy="401320"/>
            </a:xfrm>
            <a:custGeom>
              <a:avLst/>
              <a:gdLst/>
              <a:ahLst/>
              <a:cxnLst/>
              <a:rect l="l" t="t" r="r" b="b"/>
              <a:pathLst>
                <a:path w="3086100" h="401320">
                  <a:moveTo>
                    <a:pt x="81410" y="0"/>
                  </a:moveTo>
                  <a:lnTo>
                    <a:pt x="0" y="49446"/>
                  </a:lnTo>
                  <a:lnTo>
                    <a:pt x="70263" y="113755"/>
                  </a:lnTo>
                </a:path>
                <a:path w="3086100" h="401320">
                  <a:moveTo>
                    <a:pt x="3015302" y="287486"/>
                  </a:moveTo>
                  <a:lnTo>
                    <a:pt x="3085565" y="351795"/>
                  </a:lnTo>
                  <a:lnTo>
                    <a:pt x="3004155" y="401242"/>
                  </a:lnTo>
                </a:path>
              </a:pathLst>
            </a:custGeom>
            <a:ln w="38100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930574" y="7457168"/>
              <a:ext cx="3096260" cy="504190"/>
            </a:xfrm>
            <a:custGeom>
              <a:avLst/>
              <a:gdLst/>
              <a:ahLst/>
              <a:cxnLst/>
              <a:rect l="l" t="t" r="r" b="b"/>
              <a:pathLst>
                <a:path w="3096259" h="504190">
                  <a:moveTo>
                    <a:pt x="0" y="0"/>
                  </a:moveTo>
                  <a:lnTo>
                    <a:pt x="3095736" y="50380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930574" y="7413000"/>
              <a:ext cx="3096260" cy="592455"/>
            </a:xfrm>
            <a:custGeom>
              <a:avLst/>
              <a:gdLst/>
              <a:ahLst/>
              <a:cxnLst/>
              <a:rect l="l" t="t" r="r" b="b"/>
              <a:pathLst>
                <a:path w="3096259" h="592454">
                  <a:moveTo>
                    <a:pt x="84390" y="0"/>
                  </a:moveTo>
                  <a:lnTo>
                    <a:pt x="0" y="44168"/>
                  </a:lnTo>
                  <a:lnTo>
                    <a:pt x="66030" y="112815"/>
                  </a:lnTo>
                </a:path>
                <a:path w="3096259" h="592454">
                  <a:moveTo>
                    <a:pt x="3029705" y="479320"/>
                  </a:moveTo>
                  <a:lnTo>
                    <a:pt x="3095736" y="547968"/>
                  </a:lnTo>
                  <a:lnTo>
                    <a:pt x="3011345" y="592136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64291" y="1805367"/>
              <a:ext cx="6459855" cy="2689225"/>
            </a:xfrm>
            <a:custGeom>
              <a:avLst/>
              <a:gdLst/>
              <a:ahLst/>
              <a:cxnLst/>
              <a:rect l="l" t="t" r="r" b="b"/>
              <a:pathLst>
                <a:path w="6459855" h="2689225">
                  <a:moveTo>
                    <a:pt x="5741975" y="1476197"/>
                  </a:moveTo>
                  <a:lnTo>
                    <a:pt x="5718365" y="1431709"/>
                  </a:lnTo>
                  <a:lnTo>
                    <a:pt x="5625185" y="1417777"/>
                  </a:lnTo>
                  <a:lnTo>
                    <a:pt x="5568823" y="1414487"/>
                  </a:lnTo>
                  <a:lnTo>
                    <a:pt x="5503113" y="1411427"/>
                  </a:lnTo>
                  <a:lnTo>
                    <a:pt x="5427904" y="1408785"/>
                  </a:lnTo>
                  <a:lnTo>
                    <a:pt x="5343055" y="1406753"/>
                  </a:lnTo>
                  <a:lnTo>
                    <a:pt x="5248402" y="1405534"/>
                  </a:lnTo>
                  <a:lnTo>
                    <a:pt x="5197360" y="1405280"/>
                  </a:lnTo>
                  <a:lnTo>
                    <a:pt x="5143805" y="1405318"/>
                  </a:lnTo>
                  <a:lnTo>
                    <a:pt x="5087734" y="1405648"/>
                  </a:lnTo>
                  <a:lnTo>
                    <a:pt x="5029124" y="1406321"/>
                  </a:lnTo>
                  <a:lnTo>
                    <a:pt x="4967948" y="1407325"/>
                  </a:lnTo>
                  <a:lnTo>
                    <a:pt x="4904206" y="1408722"/>
                  </a:lnTo>
                  <a:lnTo>
                    <a:pt x="4837862" y="1410500"/>
                  </a:lnTo>
                  <a:lnTo>
                    <a:pt x="4768901" y="1412722"/>
                  </a:lnTo>
                  <a:lnTo>
                    <a:pt x="4697298" y="1415376"/>
                  </a:lnTo>
                  <a:lnTo>
                    <a:pt x="4623054" y="1418513"/>
                  </a:lnTo>
                  <a:lnTo>
                    <a:pt x="4546143" y="1422158"/>
                  </a:lnTo>
                  <a:lnTo>
                    <a:pt x="4466526" y="1426311"/>
                  </a:lnTo>
                  <a:lnTo>
                    <a:pt x="4384218" y="1431023"/>
                  </a:lnTo>
                  <a:lnTo>
                    <a:pt x="779818" y="1657972"/>
                  </a:lnTo>
                  <a:lnTo>
                    <a:pt x="737463" y="1683639"/>
                  </a:lnTo>
                  <a:lnTo>
                    <a:pt x="729792" y="1707299"/>
                  </a:lnTo>
                  <a:lnTo>
                    <a:pt x="734187" y="1733092"/>
                  </a:lnTo>
                  <a:lnTo>
                    <a:pt x="1137437" y="2656916"/>
                  </a:lnTo>
                  <a:lnTo>
                    <a:pt x="1174013" y="2687713"/>
                  </a:lnTo>
                  <a:lnTo>
                    <a:pt x="1190612" y="2689047"/>
                  </a:lnTo>
                  <a:lnTo>
                    <a:pt x="1578724" y="2657525"/>
                  </a:lnTo>
                  <a:lnTo>
                    <a:pt x="1970303" y="2623083"/>
                  </a:lnTo>
                  <a:lnTo>
                    <a:pt x="2311577" y="2591231"/>
                  </a:lnTo>
                  <a:lnTo>
                    <a:pt x="2665222" y="2556687"/>
                  </a:lnTo>
                  <a:lnTo>
                    <a:pt x="2715730" y="2552090"/>
                  </a:lnTo>
                  <a:lnTo>
                    <a:pt x="2767761" y="2547645"/>
                  </a:lnTo>
                  <a:lnTo>
                    <a:pt x="2875991" y="2539174"/>
                  </a:lnTo>
                  <a:lnTo>
                    <a:pt x="2989148" y="2531249"/>
                  </a:lnTo>
                  <a:lnTo>
                    <a:pt x="3106470" y="2523858"/>
                  </a:lnTo>
                  <a:lnTo>
                    <a:pt x="3227197" y="2516975"/>
                  </a:lnTo>
                  <a:lnTo>
                    <a:pt x="3350564" y="2510586"/>
                  </a:lnTo>
                  <a:lnTo>
                    <a:pt x="3538880" y="2501887"/>
                  </a:lnTo>
                  <a:lnTo>
                    <a:pt x="3728834" y="2494216"/>
                  </a:lnTo>
                  <a:lnTo>
                    <a:pt x="3917823" y="2487498"/>
                  </a:lnTo>
                  <a:lnTo>
                    <a:pt x="4163860" y="2479916"/>
                  </a:lnTo>
                  <a:lnTo>
                    <a:pt x="4453217" y="2472486"/>
                  </a:lnTo>
                  <a:lnTo>
                    <a:pt x="4802975" y="2465400"/>
                  </a:lnTo>
                  <a:lnTo>
                    <a:pt x="5165064" y="2460244"/>
                  </a:lnTo>
                  <a:lnTo>
                    <a:pt x="5179009" y="2458212"/>
                  </a:lnTo>
                  <a:lnTo>
                    <a:pt x="5191684" y="2452751"/>
                  </a:lnTo>
                  <a:lnTo>
                    <a:pt x="5202517" y="2444191"/>
                  </a:lnTo>
                  <a:lnTo>
                    <a:pt x="5210949" y="2432862"/>
                  </a:lnTo>
                  <a:lnTo>
                    <a:pt x="5734951" y="1502702"/>
                  </a:lnTo>
                  <a:lnTo>
                    <a:pt x="5741975" y="1476197"/>
                  </a:lnTo>
                  <a:close/>
                </a:path>
                <a:path w="6459855" h="2689225">
                  <a:moveTo>
                    <a:pt x="6459398" y="51981"/>
                  </a:moveTo>
                  <a:lnTo>
                    <a:pt x="6451447" y="25704"/>
                  </a:lnTo>
                  <a:lnTo>
                    <a:pt x="6431661" y="6654"/>
                  </a:lnTo>
                  <a:lnTo>
                    <a:pt x="6403251" y="0"/>
                  </a:lnTo>
                  <a:lnTo>
                    <a:pt x="6207544" y="8915"/>
                  </a:lnTo>
                  <a:lnTo>
                    <a:pt x="6031712" y="18173"/>
                  </a:lnTo>
                  <a:lnTo>
                    <a:pt x="5881116" y="27012"/>
                  </a:lnTo>
                  <a:lnTo>
                    <a:pt x="5717819" y="37579"/>
                  </a:lnTo>
                  <a:lnTo>
                    <a:pt x="5603405" y="45618"/>
                  </a:lnTo>
                  <a:lnTo>
                    <a:pt x="5485600" y="54483"/>
                  </a:lnTo>
                  <a:lnTo>
                    <a:pt x="5365280" y="64198"/>
                  </a:lnTo>
                  <a:lnTo>
                    <a:pt x="5243347" y="74803"/>
                  </a:lnTo>
                  <a:lnTo>
                    <a:pt x="5120703" y="86321"/>
                  </a:lnTo>
                  <a:lnTo>
                    <a:pt x="4998250" y="98755"/>
                  </a:lnTo>
                  <a:lnTo>
                    <a:pt x="4937366" y="105333"/>
                  </a:lnTo>
                  <a:lnTo>
                    <a:pt x="4841227" y="116052"/>
                  </a:lnTo>
                  <a:lnTo>
                    <a:pt x="4803889" y="119735"/>
                  </a:lnTo>
                  <a:lnTo>
                    <a:pt x="4764913" y="123190"/>
                  </a:lnTo>
                  <a:lnTo>
                    <a:pt x="4724374" y="126441"/>
                  </a:lnTo>
                  <a:lnTo>
                    <a:pt x="4682299" y="129489"/>
                  </a:lnTo>
                  <a:lnTo>
                    <a:pt x="4638776" y="132334"/>
                  </a:lnTo>
                  <a:lnTo>
                    <a:pt x="4593844" y="134975"/>
                  </a:lnTo>
                  <a:lnTo>
                    <a:pt x="4500003" y="139712"/>
                  </a:lnTo>
                  <a:lnTo>
                    <a:pt x="4401236" y="143713"/>
                  </a:lnTo>
                  <a:lnTo>
                    <a:pt x="4298010" y="147040"/>
                  </a:lnTo>
                  <a:lnTo>
                    <a:pt x="4190784" y="149720"/>
                  </a:lnTo>
                  <a:lnTo>
                    <a:pt x="4080014" y="151803"/>
                  </a:lnTo>
                  <a:lnTo>
                    <a:pt x="3966172" y="153327"/>
                  </a:lnTo>
                  <a:lnTo>
                    <a:pt x="3790645" y="154635"/>
                  </a:lnTo>
                  <a:lnTo>
                    <a:pt x="3610775" y="154927"/>
                  </a:lnTo>
                  <a:lnTo>
                    <a:pt x="3366909" y="153936"/>
                  </a:lnTo>
                  <a:lnTo>
                    <a:pt x="3060750" y="150952"/>
                  </a:lnTo>
                  <a:lnTo>
                    <a:pt x="2584818" y="143624"/>
                  </a:lnTo>
                  <a:lnTo>
                    <a:pt x="1791271" y="128930"/>
                  </a:lnTo>
                  <a:lnTo>
                    <a:pt x="1615833" y="126898"/>
                  </a:lnTo>
                  <a:lnTo>
                    <a:pt x="1336255" y="126936"/>
                  </a:lnTo>
                  <a:lnTo>
                    <a:pt x="1166660" y="127927"/>
                  </a:lnTo>
                  <a:lnTo>
                    <a:pt x="1053465" y="129311"/>
                  </a:lnTo>
                  <a:lnTo>
                    <a:pt x="940955" y="131470"/>
                  </a:lnTo>
                  <a:lnTo>
                    <a:pt x="885190" y="132892"/>
                  </a:lnTo>
                  <a:lnTo>
                    <a:pt x="829843" y="134569"/>
                  </a:lnTo>
                  <a:lnTo>
                    <a:pt x="775017" y="136525"/>
                  </a:lnTo>
                  <a:lnTo>
                    <a:pt x="720801" y="138785"/>
                  </a:lnTo>
                  <a:lnTo>
                    <a:pt x="667270" y="141376"/>
                  </a:lnTo>
                  <a:lnTo>
                    <a:pt x="614514" y="144297"/>
                  </a:lnTo>
                  <a:lnTo>
                    <a:pt x="562635" y="147586"/>
                  </a:lnTo>
                  <a:lnTo>
                    <a:pt x="511683" y="151269"/>
                  </a:lnTo>
                  <a:lnTo>
                    <a:pt x="461784" y="155346"/>
                  </a:lnTo>
                  <a:lnTo>
                    <a:pt x="412991" y="159867"/>
                  </a:lnTo>
                  <a:lnTo>
                    <a:pt x="365417" y="164833"/>
                  </a:lnTo>
                  <a:lnTo>
                    <a:pt x="319125" y="170268"/>
                  </a:lnTo>
                  <a:lnTo>
                    <a:pt x="274218" y="176199"/>
                  </a:lnTo>
                  <a:lnTo>
                    <a:pt x="230771" y="182651"/>
                  </a:lnTo>
                  <a:lnTo>
                    <a:pt x="188874" y="189636"/>
                  </a:lnTo>
                  <a:lnTo>
                    <a:pt x="148615" y="197180"/>
                  </a:lnTo>
                  <a:lnTo>
                    <a:pt x="110083" y="205308"/>
                  </a:lnTo>
                  <a:lnTo>
                    <a:pt x="38519" y="223380"/>
                  </a:lnTo>
                  <a:lnTo>
                    <a:pt x="4610" y="253022"/>
                  </a:lnTo>
                  <a:lnTo>
                    <a:pt x="0" y="275221"/>
                  </a:lnTo>
                  <a:lnTo>
                    <a:pt x="5321" y="298246"/>
                  </a:lnTo>
                  <a:lnTo>
                    <a:pt x="528269" y="1397825"/>
                  </a:lnTo>
                  <a:lnTo>
                    <a:pt x="564362" y="1427022"/>
                  </a:lnTo>
                  <a:lnTo>
                    <a:pt x="580504" y="1428381"/>
                  </a:lnTo>
                  <a:lnTo>
                    <a:pt x="5862586" y="1070622"/>
                  </a:lnTo>
                  <a:lnTo>
                    <a:pt x="5897753" y="1054214"/>
                  </a:lnTo>
                  <a:lnTo>
                    <a:pt x="6452324" y="80276"/>
                  </a:lnTo>
                  <a:lnTo>
                    <a:pt x="6459398" y="51981"/>
                  </a:lnTo>
                  <a:close/>
                </a:path>
              </a:pathLst>
            </a:custGeom>
            <a:solidFill>
              <a:srgbClr val="5264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84558" y="4484177"/>
              <a:ext cx="3721735" cy="1014094"/>
            </a:xfrm>
            <a:custGeom>
              <a:avLst/>
              <a:gdLst/>
              <a:ahLst/>
              <a:cxnLst/>
              <a:rect l="l" t="t" r="r" b="b"/>
              <a:pathLst>
                <a:path w="3721734" h="1014095">
                  <a:moveTo>
                    <a:pt x="3285588" y="131"/>
                  </a:moveTo>
                  <a:lnTo>
                    <a:pt x="3339025" y="0"/>
                  </a:lnTo>
                  <a:lnTo>
                    <a:pt x="3389129" y="173"/>
                  </a:lnTo>
                  <a:lnTo>
                    <a:pt x="3435907" y="612"/>
                  </a:lnTo>
                  <a:lnTo>
                    <a:pt x="3519510" y="2133"/>
                  </a:lnTo>
                  <a:lnTo>
                    <a:pt x="3589884" y="4249"/>
                  </a:lnTo>
                  <a:lnTo>
                    <a:pt x="3647079" y="6647"/>
                  </a:lnTo>
                  <a:lnTo>
                    <a:pt x="3695491" y="15423"/>
                  </a:lnTo>
                  <a:lnTo>
                    <a:pt x="3721116" y="56005"/>
                  </a:lnTo>
                  <a:lnTo>
                    <a:pt x="3717437" y="81653"/>
                  </a:lnTo>
                  <a:lnTo>
                    <a:pt x="3482285" y="663451"/>
                  </a:lnTo>
                  <a:lnTo>
                    <a:pt x="3451653" y="693544"/>
                  </a:lnTo>
                  <a:lnTo>
                    <a:pt x="2812464" y="753699"/>
                  </a:lnTo>
                  <a:lnTo>
                    <a:pt x="2328606" y="799915"/>
                  </a:lnTo>
                  <a:lnTo>
                    <a:pt x="2011906" y="831538"/>
                  </a:lnTo>
                  <a:lnTo>
                    <a:pt x="1764842" y="857284"/>
                  </a:lnTo>
                  <a:lnTo>
                    <a:pt x="1589069" y="876414"/>
                  </a:lnTo>
                  <a:lnTo>
                    <a:pt x="1425639" y="895076"/>
                  </a:lnTo>
                  <a:lnTo>
                    <a:pt x="1325401" y="907117"/>
                  </a:lnTo>
                  <a:lnTo>
                    <a:pt x="1233436" y="918740"/>
                  </a:lnTo>
                  <a:lnTo>
                    <a:pt x="1150857" y="929861"/>
                  </a:lnTo>
                  <a:lnTo>
                    <a:pt x="993903" y="953066"/>
                  </a:lnTo>
                  <a:lnTo>
                    <a:pt x="914271" y="964208"/>
                  </a:lnTo>
                  <a:lnTo>
                    <a:pt x="839801" y="973919"/>
                  </a:lnTo>
                  <a:lnTo>
                    <a:pt x="770409" y="982296"/>
                  </a:lnTo>
                  <a:lnTo>
                    <a:pt x="706011" y="989435"/>
                  </a:lnTo>
                  <a:lnTo>
                    <a:pt x="646524" y="995431"/>
                  </a:lnTo>
                  <a:lnTo>
                    <a:pt x="591864" y="1000380"/>
                  </a:lnTo>
                  <a:lnTo>
                    <a:pt x="541946" y="1004378"/>
                  </a:lnTo>
                  <a:lnTo>
                    <a:pt x="496689" y="1007521"/>
                  </a:lnTo>
                  <a:lnTo>
                    <a:pt x="456006" y="1009905"/>
                  </a:lnTo>
                  <a:lnTo>
                    <a:pt x="388035" y="1012781"/>
                  </a:lnTo>
                  <a:lnTo>
                    <a:pt x="318303" y="1013800"/>
                  </a:lnTo>
                  <a:lnTo>
                    <a:pt x="302370" y="1011330"/>
                  </a:lnTo>
                  <a:lnTo>
                    <a:pt x="268706" y="979545"/>
                  </a:lnTo>
                  <a:lnTo>
                    <a:pt x="3399" y="297232"/>
                  </a:lnTo>
                  <a:lnTo>
                    <a:pt x="0" y="272118"/>
                  </a:lnTo>
                  <a:lnTo>
                    <a:pt x="7846" y="249272"/>
                  </a:lnTo>
                  <a:lnTo>
                    <a:pt x="48895" y="224226"/>
                  </a:lnTo>
                  <a:lnTo>
                    <a:pt x="1213008" y="128541"/>
                  </a:lnTo>
                  <a:lnTo>
                    <a:pt x="1897821" y="75036"/>
                  </a:lnTo>
                  <a:lnTo>
                    <a:pt x="2300144" y="45425"/>
                  </a:lnTo>
                  <a:lnTo>
                    <a:pt x="2549067" y="28443"/>
                  </a:lnTo>
                  <a:lnTo>
                    <a:pt x="2715739" y="18216"/>
                  </a:lnTo>
                  <a:lnTo>
                    <a:pt x="2817694" y="12879"/>
                  </a:lnTo>
                  <a:lnTo>
                    <a:pt x="2894634" y="9518"/>
                  </a:lnTo>
                  <a:lnTo>
                    <a:pt x="2968198" y="6734"/>
                  </a:lnTo>
                  <a:lnTo>
                    <a:pt x="3038391" y="4491"/>
                  </a:lnTo>
                  <a:lnTo>
                    <a:pt x="3105221" y="2748"/>
                  </a:lnTo>
                  <a:lnTo>
                    <a:pt x="3168692" y="1466"/>
                  </a:lnTo>
                  <a:lnTo>
                    <a:pt x="3228813" y="607"/>
                  </a:lnTo>
                  <a:lnTo>
                    <a:pt x="3285588" y="131"/>
                  </a:lnTo>
                  <a:close/>
                </a:path>
              </a:pathLst>
            </a:custGeom>
            <a:solidFill>
              <a:srgbClr val="F278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11468" y="5452604"/>
              <a:ext cx="2921000" cy="2964180"/>
            </a:xfrm>
            <a:custGeom>
              <a:avLst/>
              <a:gdLst/>
              <a:ahLst/>
              <a:cxnLst/>
              <a:rect l="l" t="t" r="r" b="b"/>
              <a:pathLst>
                <a:path w="2921000" h="2964179">
                  <a:moveTo>
                    <a:pt x="2283079" y="1333068"/>
                  </a:moveTo>
                  <a:lnTo>
                    <a:pt x="2273516" y="1307617"/>
                  </a:lnTo>
                  <a:lnTo>
                    <a:pt x="2252815" y="1289989"/>
                  </a:lnTo>
                  <a:lnTo>
                    <a:pt x="2224405" y="1285024"/>
                  </a:lnTo>
                  <a:lnTo>
                    <a:pt x="717854" y="1427861"/>
                  </a:lnTo>
                  <a:lnTo>
                    <a:pt x="717994" y="1427988"/>
                  </a:lnTo>
                  <a:lnTo>
                    <a:pt x="692708" y="1437068"/>
                  </a:lnTo>
                  <a:lnTo>
                    <a:pt x="675703" y="1456118"/>
                  </a:lnTo>
                  <a:lnTo>
                    <a:pt x="669264" y="1480832"/>
                  </a:lnTo>
                  <a:lnTo>
                    <a:pt x="675665" y="1506943"/>
                  </a:lnTo>
                  <a:lnTo>
                    <a:pt x="1441831" y="2935452"/>
                  </a:lnTo>
                  <a:lnTo>
                    <a:pt x="1463014" y="2957080"/>
                  </a:lnTo>
                  <a:lnTo>
                    <a:pt x="1490637" y="2963761"/>
                  </a:lnTo>
                  <a:lnTo>
                    <a:pt x="1517865" y="2955658"/>
                  </a:lnTo>
                  <a:lnTo>
                    <a:pt x="1537855" y="2932938"/>
                  </a:lnTo>
                  <a:lnTo>
                    <a:pt x="2278100" y="1361465"/>
                  </a:lnTo>
                  <a:lnTo>
                    <a:pt x="2283079" y="1333068"/>
                  </a:lnTo>
                  <a:close/>
                </a:path>
                <a:path w="2921000" h="2964179">
                  <a:moveTo>
                    <a:pt x="2920847" y="76339"/>
                  </a:moveTo>
                  <a:lnTo>
                    <a:pt x="2901886" y="35572"/>
                  </a:lnTo>
                  <a:lnTo>
                    <a:pt x="2857271" y="19215"/>
                  </a:lnTo>
                  <a:lnTo>
                    <a:pt x="2798267" y="9220"/>
                  </a:lnTo>
                  <a:lnTo>
                    <a:pt x="2721673" y="2095"/>
                  </a:lnTo>
                  <a:lnTo>
                    <a:pt x="2676423" y="279"/>
                  </a:lnTo>
                  <a:lnTo>
                    <a:pt x="2626360" y="0"/>
                  </a:lnTo>
                  <a:lnTo>
                    <a:pt x="2571331" y="1498"/>
                  </a:lnTo>
                  <a:lnTo>
                    <a:pt x="2511196" y="5080"/>
                  </a:lnTo>
                  <a:lnTo>
                    <a:pt x="2445829" y="10985"/>
                  </a:lnTo>
                  <a:lnTo>
                    <a:pt x="2375077" y="19481"/>
                  </a:lnTo>
                  <a:lnTo>
                    <a:pt x="2298801" y="30861"/>
                  </a:lnTo>
                  <a:lnTo>
                    <a:pt x="2216861" y="45377"/>
                  </a:lnTo>
                  <a:lnTo>
                    <a:pt x="2182482" y="51701"/>
                  </a:lnTo>
                  <a:lnTo>
                    <a:pt x="2145385" y="58089"/>
                  </a:lnTo>
                  <a:lnTo>
                    <a:pt x="2105736" y="64516"/>
                  </a:lnTo>
                  <a:lnTo>
                    <a:pt x="2063648" y="70993"/>
                  </a:lnTo>
                  <a:lnTo>
                    <a:pt x="2019287" y="77508"/>
                  </a:lnTo>
                  <a:lnTo>
                    <a:pt x="1924278" y="90601"/>
                  </a:lnTo>
                  <a:lnTo>
                    <a:pt x="1821853" y="103733"/>
                  </a:lnTo>
                  <a:lnTo>
                    <a:pt x="1713141" y="116840"/>
                  </a:lnTo>
                  <a:lnTo>
                    <a:pt x="1599298" y="129870"/>
                  </a:lnTo>
                  <a:lnTo>
                    <a:pt x="1481442" y="142748"/>
                  </a:lnTo>
                  <a:lnTo>
                    <a:pt x="1299654" y="161632"/>
                  </a:lnTo>
                  <a:lnTo>
                    <a:pt x="1115288" y="179819"/>
                  </a:lnTo>
                  <a:lnTo>
                    <a:pt x="872070" y="202590"/>
                  </a:lnTo>
                  <a:lnTo>
                    <a:pt x="585089" y="227990"/>
                  </a:lnTo>
                  <a:lnTo>
                    <a:pt x="289179" y="252628"/>
                  </a:lnTo>
                  <a:lnTo>
                    <a:pt x="49695" y="271145"/>
                  </a:lnTo>
                  <a:lnTo>
                    <a:pt x="24434" y="279527"/>
                  </a:lnTo>
                  <a:lnTo>
                    <a:pt x="7112" y="297827"/>
                  </a:lnTo>
                  <a:lnTo>
                    <a:pt x="0" y="322021"/>
                  </a:lnTo>
                  <a:lnTo>
                    <a:pt x="5397" y="348119"/>
                  </a:lnTo>
                  <a:lnTo>
                    <a:pt x="360629" y="1083995"/>
                  </a:lnTo>
                  <a:lnTo>
                    <a:pt x="396786" y="1113002"/>
                  </a:lnTo>
                  <a:lnTo>
                    <a:pt x="412877" y="1114272"/>
                  </a:lnTo>
                  <a:lnTo>
                    <a:pt x="1040384" y="1069378"/>
                  </a:lnTo>
                  <a:lnTo>
                    <a:pt x="1155141" y="1060475"/>
                  </a:lnTo>
                  <a:lnTo>
                    <a:pt x="1335062" y="1045438"/>
                  </a:lnTo>
                  <a:lnTo>
                    <a:pt x="1519580" y="1028992"/>
                  </a:lnTo>
                  <a:lnTo>
                    <a:pt x="1763547" y="1006055"/>
                  </a:lnTo>
                  <a:lnTo>
                    <a:pt x="2099322" y="972756"/>
                  </a:lnTo>
                  <a:lnTo>
                    <a:pt x="2491422" y="931760"/>
                  </a:lnTo>
                  <a:lnTo>
                    <a:pt x="2526665" y="913066"/>
                  </a:lnTo>
                  <a:lnTo>
                    <a:pt x="2915577" y="99872"/>
                  </a:lnTo>
                  <a:lnTo>
                    <a:pt x="2920847" y="76339"/>
                  </a:lnTo>
                  <a:close/>
                </a:path>
              </a:pathLst>
            </a:custGeom>
            <a:solidFill>
              <a:srgbClr val="5264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134776" y="3762751"/>
            <a:ext cx="1949450" cy="1196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0540" marR="101600" indent="-401320">
              <a:lnSpc>
                <a:spcPct val="116500"/>
              </a:lnSpc>
              <a:spcBef>
                <a:spcPts val="95"/>
              </a:spcBef>
            </a:pPr>
            <a:r>
              <a:rPr sz="2200" b="1" dirty="0">
                <a:solidFill>
                  <a:srgbClr val="52648B"/>
                </a:solidFill>
                <a:latin typeface="Tahoma"/>
                <a:cs typeface="Tahoma"/>
              </a:rPr>
              <a:t>Médio</a:t>
            </a:r>
            <a:r>
              <a:rPr sz="2200" b="1" spc="5" dirty="0">
                <a:solidFill>
                  <a:srgbClr val="52648B"/>
                </a:solidFill>
                <a:latin typeface="Tahoma"/>
                <a:cs typeface="Tahoma"/>
              </a:rPr>
              <a:t> </a:t>
            </a:r>
            <a:r>
              <a:rPr sz="2200" b="1" spc="-20" dirty="0">
                <a:solidFill>
                  <a:srgbClr val="52648B"/>
                </a:solidFill>
                <a:latin typeface="Tahoma"/>
                <a:cs typeface="Tahoma"/>
              </a:rPr>
              <a:t>Prazo </a:t>
            </a:r>
            <a:r>
              <a:rPr sz="2200" b="1" spc="95" dirty="0">
                <a:solidFill>
                  <a:srgbClr val="52648B"/>
                </a:solidFill>
                <a:latin typeface="Tahoma"/>
                <a:cs typeface="Tahoma"/>
              </a:rPr>
              <a:t>4</a:t>
            </a:r>
            <a:r>
              <a:rPr sz="2200" b="1" spc="-85" dirty="0">
                <a:solidFill>
                  <a:srgbClr val="52648B"/>
                </a:solidFill>
                <a:latin typeface="Tahoma"/>
                <a:cs typeface="Tahoma"/>
              </a:rPr>
              <a:t> </a:t>
            </a:r>
            <a:r>
              <a:rPr sz="2200" b="1" spc="-20" dirty="0">
                <a:solidFill>
                  <a:srgbClr val="52648B"/>
                </a:solidFill>
                <a:latin typeface="Tahoma"/>
                <a:cs typeface="Tahoma"/>
              </a:rPr>
              <a:t>anos</a:t>
            </a:r>
            <a:endParaRPr sz="2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b="1" spc="85" dirty="0">
                <a:solidFill>
                  <a:srgbClr val="52648B"/>
                </a:solidFill>
                <a:latin typeface="Tahoma"/>
                <a:cs typeface="Tahoma"/>
              </a:rPr>
              <a:t>(202</a:t>
            </a:r>
            <a:r>
              <a:rPr lang="pt-BR" sz="2200" b="1" spc="85" dirty="0">
                <a:solidFill>
                  <a:srgbClr val="52648B"/>
                </a:solidFill>
                <a:latin typeface="Tahoma"/>
                <a:cs typeface="Tahoma"/>
              </a:rPr>
              <a:t>6</a:t>
            </a:r>
            <a:r>
              <a:rPr sz="2200" b="1" spc="85" dirty="0">
                <a:solidFill>
                  <a:srgbClr val="52648B"/>
                </a:solidFill>
                <a:latin typeface="Tahoma"/>
                <a:cs typeface="Tahoma"/>
              </a:rPr>
              <a:t>-</a:t>
            </a:r>
            <a:r>
              <a:rPr sz="2200" b="1" spc="65" dirty="0">
                <a:solidFill>
                  <a:srgbClr val="52648B"/>
                </a:solidFill>
                <a:latin typeface="Tahoma"/>
                <a:cs typeface="Tahoma"/>
              </a:rPr>
              <a:t>202</a:t>
            </a:r>
            <a:r>
              <a:rPr lang="pt-BR" sz="2200" b="1" spc="65" dirty="0">
                <a:solidFill>
                  <a:srgbClr val="52648B"/>
                </a:solidFill>
                <a:latin typeface="Tahoma"/>
                <a:cs typeface="Tahoma"/>
              </a:rPr>
              <a:t>9</a:t>
            </a:r>
            <a:r>
              <a:rPr sz="2200" b="1" spc="65" dirty="0">
                <a:solidFill>
                  <a:srgbClr val="52648B"/>
                </a:solidFill>
                <a:latin typeface="Tahoma"/>
                <a:cs typeface="Tahoma"/>
              </a:rPr>
              <a:t>)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76505" y="6159445"/>
            <a:ext cx="1691639" cy="806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9425" marR="5080" indent="-467359">
              <a:lnSpc>
                <a:spcPct val="116500"/>
              </a:lnSpc>
              <a:spcBef>
                <a:spcPts val="95"/>
              </a:spcBef>
            </a:pPr>
            <a:r>
              <a:rPr sz="2200" b="1" dirty="0">
                <a:solidFill>
                  <a:srgbClr val="F27828"/>
                </a:solidFill>
                <a:latin typeface="Tahoma"/>
                <a:cs typeface="Tahoma"/>
              </a:rPr>
              <a:t>Curto</a:t>
            </a:r>
            <a:r>
              <a:rPr sz="2200" b="1" spc="90" dirty="0">
                <a:solidFill>
                  <a:srgbClr val="F27828"/>
                </a:solidFill>
                <a:latin typeface="Tahoma"/>
                <a:cs typeface="Tahoma"/>
              </a:rPr>
              <a:t> </a:t>
            </a:r>
            <a:r>
              <a:rPr sz="2200" b="1" spc="-20" dirty="0">
                <a:solidFill>
                  <a:srgbClr val="F27828"/>
                </a:solidFill>
                <a:latin typeface="Tahoma"/>
                <a:cs typeface="Tahoma"/>
              </a:rPr>
              <a:t>Prazo </a:t>
            </a:r>
            <a:r>
              <a:rPr sz="2200" b="1" spc="-254" dirty="0">
                <a:solidFill>
                  <a:srgbClr val="F27828"/>
                </a:solidFill>
                <a:latin typeface="Tahoma"/>
                <a:cs typeface="Tahoma"/>
              </a:rPr>
              <a:t>1</a:t>
            </a:r>
            <a:r>
              <a:rPr sz="2200" b="1" spc="-85" dirty="0">
                <a:solidFill>
                  <a:srgbClr val="F27828"/>
                </a:solidFill>
                <a:latin typeface="Tahoma"/>
                <a:cs typeface="Tahoma"/>
              </a:rPr>
              <a:t> </a:t>
            </a:r>
            <a:r>
              <a:rPr sz="2200" b="1" spc="-25" dirty="0">
                <a:solidFill>
                  <a:srgbClr val="F27828"/>
                </a:solidFill>
                <a:latin typeface="Tahoma"/>
                <a:cs typeface="Tahoma"/>
              </a:rPr>
              <a:t>ano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sz="half" idx="3"/>
          </p:nvPr>
        </p:nvSpPr>
        <p:spPr>
          <a:xfrm>
            <a:off x="11261100" y="2166895"/>
            <a:ext cx="5540375" cy="60837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pt-BR" spc="-10" dirty="0"/>
          </a:p>
          <a:p>
            <a:pPr>
              <a:lnSpc>
                <a:spcPct val="100000"/>
              </a:lnSpc>
            </a:pPr>
            <a:r>
              <a:rPr lang="pt-BR" spc="-10" dirty="0"/>
              <a:t>Definir programas e ações para o longo prazo.</a:t>
            </a:r>
          </a:p>
          <a:p>
            <a:pPr>
              <a:lnSpc>
                <a:spcPct val="100000"/>
              </a:lnSpc>
            </a:pPr>
            <a:endParaRPr spc="-10" dirty="0"/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pc="-10" dirty="0"/>
          </a:p>
          <a:p>
            <a:pPr marL="12700" marR="5080">
              <a:lnSpc>
                <a:spcPct val="115100"/>
              </a:lnSpc>
            </a:pPr>
            <a:endParaRPr lang="pt-BR" sz="1900" dirty="0"/>
          </a:p>
          <a:p>
            <a:pPr marL="12700" marR="5080">
              <a:lnSpc>
                <a:spcPct val="115100"/>
              </a:lnSpc>
            </a:pPr>
            <a:r>
              <a:rPr sz="1900" dirty="0" err="1"/>
              <a:t>Estabelece</a:t>
            </a:r>
            <a:r>
              <a:rPr sz="1900" spc="-60" dirty="0"/>
              <a:t> </a:t>
            </a:r>
            <a:r>
              <a:rPr sz="1900" spc="-45" dirty="0"/>
              <a:t>diretrizes,</a:t>
            </a:r>
            <a:r>
              <a:rPr sz="1900" spc="-60" dirty="0"/>
              <a:t> </a:t>
            </a:r>
            <a:r>
              <a:rPr sz="1900" spc="-25" dirty="0"/>
              <a:t>objetivos</a:t>
            </a:r>
            <a:r>
              <a:rPr sz="1900" spc="-60" dirty="0"/>
              <a:t> </a:t>
            </a:r>
            <a:r>
              <a:rPr sz="1900" dirty="0"/>
              <a:t>e</a:t>
            </a:r>
            <a:r>
              <a:rPr sz="1900" spc="-60" dirty="0"/>
              <a:t> </a:t>
            </a:r>
            <a:r>
              <a:rPr sz="1900" spc="-50" dirty="0"/>
              <a:t>metas,</a:t>
            </a:r>
            <a:r>
              <a:rPr sz="1900" spc="-60" dirty="0"/>
              <a:t> </a:t>
            </a:r>
            <a:r>
              <a:rPr sz="1900" spc="-10" dirty="0"/>
              <a:t>assim </a:t>
            </a:r>
            <a:r>
              <a:rPr sz="1900" dirty="0"/>
              <a:t>como</a:t>
            </a:r>
            <a:r>
              <a:rPr sz="1900" spc="-40" dirty="0"/>
              <a:t> </a:t>
            </a:r>
            <a:r>
              <a:rPr sz="1900" spc="-20" dirty="0"/>
              <a:t>projetos</a:t>
            </a:r>
            <a:r>
              <a:rPr sz="1900" spc="-40" dirty="0"/>
              <a:t> </a:t>
            </a:r>
            <a:r>
              <a:rPr sz="1900" dirty="0"/>
              <a:t>e</a:t>
            </a:r>
            <a:r>
              <a:rPr sz="1900" spc="-40" dirty="0"/>
              <a:t> </a:t>
            </a:r>
            <a:r>
              <a:rPr sz="1900" spc="-25" dirty="0"/>
              <a:t>atividades</a:t>
            </a:r>
            <a:r>
              <a:rPr sz="1900" spc="-40" dirty="0"/>
              <a:t> </a:t>
            </a:r>
            <a:r>
              <a:rPr sz="1900" spc="-10" dirty="0"/>
              <a:t>finalísticas.</a:t>
            </a:r>
            <a:endParaRPr sz="1900" dirty="0"/>
          </a:p>
          <a:p>
            <a:pPr>
              <a:lnSpc>
                <a:spcPct val="100000"/>
              </a:lnSpc>
            </a:pPr>
            <a:endParaRPr sz="1900" dirty="0"/>
          </a:p>
          <a:p>
            <a:pPr>
              <a:lnSpc>
                <a:spcPct val="100000"/>
              </a:lnSpc>
              <a:spcBef>
                <a:spcPts val="425"/>
              </a:spcBef>
            </a:pPr>
            <a:endParaRPr sz="1900" dirty="0"/>
          </a:p>
          <a:p>
            <a:pPr marL="12700" marR="550545">
              <a:lnSpc>
                <a:spcPct val="115100"/>
              </a:lnSpc>
            </a:pPr>
            <a:r>
              <a:rPr sz="1900" spc="-25" dirty="0">
                <a:solidFill>
                  <a:srgbClr val="F27828"/>
                </a:solidFill>
              </a:rPr>
              <a:t>Orienta</a:t>
            </a:r>
            <a:r>
              <a:rPr sz="1900" spc="-85" dirty="0">
                <a:solidFill>
                  <a:srgbClr val="F27828"/>
                </a:solidFill>
              </a:rPr>
              <a:t> </a:t>
            </a:r>
            <a:r>
              <a:rPr sz="1900" dirty="0">
                <a:solidFill>
                  <a:srgbClr val="F27828"/>
                </a:solidFill>
              </a:rPr>
              <a:t>a</a:t>
            </a:r>
            <a:r>
              <a:rPr sz="1900" spc="-80" dirty="0">
                <a:solidFill>
                  <a:srgbClr val="F27828"/>
                </a:solidFill>
              </a:rPr>
              <a:t> </a:t>
            </a:r>
            <a:r>
              <a:rPr sz="1900" spc="-10" dirty="0">
                <a:solidFill>
                  <a:srgbClr val="F27828"/>
                </a:solidFill>
              </a:rPr>
              <a:t>elaboração</a:t>
            </a:r>
            <a:r>
              <a:rPr sz="1900" spc="-85" dirty="0">
                <a:solidFill>
                  <a:srgbClr val="F27828"/>
                </a:solidFill>
              </a:rPr>
              <a:t> </a:t>
            </a:r>
            <a:r>
              <a:rPr sz="1900" dirty="0">
                <a:solidFill>
                  <a:srgbClr val="F27828"/>
                </a:solidFill>
              </a:rPr>
              <a:t>da</a:t>
            </a:r>
            <a:r>
              <a:rPr sz="1900" spc="-80" dirty="0">
                <a:solidFill>
                  <a:srgbClr val="F27828"/>
                </a:solidFill>
              </a:rPr>
              <a:t> </a:t>
            </a:r>
            <a:r>
              <a:rPr sz="1900" dirty="0">
                <a:solidFill>
                  <a:srgbClr val="F27828"/>
                </a:solidFill>
              </a:rPr>
              <a:t>LOA</a:t>
            </a:r>
            <a:r>
              <a:rPr sz="1900" spc="-85" dirty="0">
                <a:solidFill>
                  <a:srgbClr val="F27828"/>
                </a:solidFill>
              </a:rPr>
              <a:t> </a:t>
            </a:r>
            <a:r>
              <a:rPr sz="1900" dirty="0">
                <a:solidFill>
                  <a:srgbClr val="F27828"/>
                </a:solidFill>
              </a:rPr>
              <a:t>e</a:t>
            </a:r>
            <a:r>
              <a:rPr sz="1900" spc="-80" dirty="0">
                <a:solidFill>
                  <a:srgbClr val="F27828"/>
                </a:solidFill>
              </a:rPr>
              <a:t> </a:t>
            </a:r>
            <a:r>
              <a:rPr sz="1900" spc="-10" dirty="0">
                <a:solidFill>
                  <a:srgbClr val="F27828"/>
                </a:solidFill>
              </a:rPr>
              <a:t>estabelece </a:t>
            </a:r>
            <a:r>
              <a:rPr sz="1900" dirty="0">
                <a:solidFill>
                  <a:srgbClr val="F27828"/>
                </a:solidFill>
              </a:rPr>
              <a:t>metas</a:t>
            </a:r>
            <a:r>
              <a:rPr sz="1900" spc="-90" dirty="0">
                <a:solidFill>
                  <a:srgbClr val="F27828"/>
                </a:solidFill>
              </a:rPr>
              <a:t> </a:t>
            </a:r>
            <a:r>
              <a:rPr sz="1900" dirty="0">
                <a:solidFill>
                  <a:srgbClr val="F27828"/>
                </a:solidFill>
              </a:rPr>
              <a:t>e</a:t>
            </a:r>
            <a:r>
              <a:rPr sz="1900" spc="-90" dirty="0">
                <a:solidFill>
                  <a:srgbClr val="F27828"/>
                </a:solidFill>
              </a:rPr>
              <a:t> </a:t>
            </a:r>
            <a:r>
              <a:rPr sz="1900" spc="-20" dirty="0">
                <a:solidFill>
                  <a:srgbClr val="F27828"/>
                </a:solidFill>
              </a:rPr>
              <a:t>prioridades</a:t>
            </a:r>
            <a:r>
              <a:rPr sz="1900" spc="-90" dirty="0">
                <a:solidFill>
                  <a:srgbClr val="F27828"/>
                </a:solidFill>
              </a:rPr>
              <a:t> </a:t>
            </a:r>
            <a:r>
              <a:rPr sz="1900" spc="-25" dirty="0">
                <a:solidFill>
                  <a:srgbClr val="F27828"/>
                </a:solidFill>
              </a:rPr>
              <a:t>para</a:t>
            </a:r>
            <a:r>
              <a:rPr sz="1900" spc="-90" dirty="0">
                <a:solidFill>
                  <a:srgbClr val="F27828"/>
                </a:solidFill>
              </a:rPr>
              <a:t> </a:t>
            </a:r>
            <a:r>
              <a:rPr sz="1900" dirty="0">
                <a:solidFill>
                  <a:srgbClr val="F27828"/>
                </a:solidFill>
              </a:rPr>
              <a:t>o</a:t>
            </a:r>
            <a:r>
              <a:rPr sz="1900" spc="-90" dirty="0">
                <a:solidFill>
                  <a:srgbClr val="F27828"/>
                </a:solidFill>
              </a:rPr>
              <a:t> </a:t>
            </a:r>
            <a:r>
              <a:rPr sz="1900" spc="-10" dirty="0">
                <a:solidFill>
                  <a:srgbClr val="F27828"/>
                </a:solidFill>
              </a:rPr>
              <a:t>exercício.</a:t>
            </a:r>
            <a:endParaRPr sz="1900" dirty="0"/>
          </a:p>
          <a:p>
            <a:pPr>
              <a:lnSpc>
                <a:spcPct val="100000"/>
              </a:lnSpc>
            </a:pPr>
            <a:endParaRPr sz="1900" dirty="0"/>
          </a:p>
          <a:p>
            <a:pPr>
              <a:lnSpc>
                <a:spcPct val="100000"/>
              </a:lnSpc>
              <a:spcBef>
                <a:spcPts val="790"/>
              </a:spcBef>
            </a:pPr>
            <a:endParaRPr sz="1900" dirty="0"/>
          </a:p>
          <a:p>
            <a:pPr marL="12700" marR="68580">
              <a:lnSpc>
                <a:spcPct val="115100"/>
              </a:lnSpc>
              <a:spcBef>
                <a:spcPts val="5"/>
              </a:spcBef>
            </a:pPr>
            <a:r>
              <a:rPr sz="1900" spc="-10" dirty="0"/>
              <a:t>Estima</a:t>
            </a:r>
            <a:r>
              <a:rPr sz="1900" spc="-80" dirty="0"/>
              <a:t> </a:t>
            </a:r>
            <a:r>
              <a:rPr sz="1900" dirty="0"/>
              <a:t>as</a:t>
            </a:r>
            <a:r>
              <a:rPr sz="1900" spc="-75" dirty="0"/>
              <a:t> </a:t>
            </a:r>
            <a:r>
              <a:rPr sz="1900" dirty="0"/>
              <a:t>receitas</a:t>
            </a:r>
            <a:r>
              <a:rPr sz="1900" spc="-80" dirty="0"/>
              <a:t> </a:t>
            </a:r>
            <a:r>
              <a:rPr sz="1900" dirty="0"/>
              <a:t>e</a:t>
            </a:r>
            <a:r>
              <a:rPr sz="1900" spc="-75" dirty="0"/>
              <a:t> </a:t>
            </a:r>
            <a:r>
              <a:rPr sz="1900" spc="-45" dirty="0"/>
              <a:t>fixa</a:t>
            </a:r>
            <a:r>
              <a:rPr sz="1900" spc="-80" dirty="0"/>
              <a:t> </a:t>
            </a:r>
            <a:r>
              <a:rPr sz="1900" dirty="0"/>
              <a:t>as</a:t>
            </a:r>
            <a:r>
              <a:rPr sz="1900" spc="-75" dirty="0"/>
              <a:t> </a:t>
            </a:r>
            <a:r>
              <a:rPr sz="1900" dirty="0"/>
              <a:t>despesas</a:t>
            </a:r>
            <a:r>
              <a:rPr sz="1900" spc="-80" dirty="0"/>
              <a:t> </a:t>
            </a:r>
            <a:r>
              <a:rPr sz="1900" spc="-10" dirty="0"/>
              <a:t>públicas </a:t>
            </a:r>
            <a:r>
              <a:rPr sz="1900" spc="-30" dirty="0"/>
              <a:t>num</a:t>
            </a:r>
            <a:r>
              <a:rPr sz="1900" spc="-80" dirty="0"/>
              <a:t> </a:t>
            </a:r>
            <a:r>
              <a:rPr sz="1900" spc="-20" dirty="0"/>
              <a:t>determinado</a:t>
            </a:r>
            <a:r>
              <a:rPr sz="1900" spc="-80" dirty="0"/>
              <a:t> </a:t>
            </a:r>
            <a:r>
              <a:rPr sz="1900" spc="-10" dirty="0"/>
              <a:t>exercício</a:t>
            </a:r>
            <a:endParaRPr sz="1900" dirty="0"/>
          </a:p>
          <a:p>
            <a:pPr>
              <a:lnSpc>
                <a:spcPct val="100000"/>
              </a:lnSpc>
            </a:pPr>
            <a:endParaRPr lang="pt-BR" sz="1900" dirty="0"/>
          </a:p>
          <a:p>
            <a:pPr>
              <a:lnSpc>
                <a:spcPct val="100000"/>
              </a:lnSpc>
            </a:pPr>
            <a:endParaRPr sz="1900" dirty="0"/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900" dirty="0"/>
          </a:p>
          <a:p>
            <a:pPr marL="12700" marR="180340">
              <a:lnSpc>
                <a:spcPct val="115100"/>
              </a:lnSpc>
            </a:pPr>
            <a:r>
              <a:rPr lang="pt-BR" sz="1900" dirty="0"/>
              <a:t>Controle e Execução do Orçamento e Metas.</a:t>
            </a:r>
            <a:endParaRPr sz="1900" dirty="0"/>
          </a:p>
        </p:txBody>
      </p:sp>
      <p:sp>
        <p:nvSpPr>
          <p:cNvPr id="31" name="object 31"/>
          <p:cNvSpPr txBox="1"/>
          <p:nvPr/>
        </p:nvSpPr>
        <p:spPr>
          <a:xfrm>
            <a:off x="5919723" y="3565080"/>
            <a:ext cx="3438525" cy="3860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b="1" spc="60" dirty="0">
                <a:solidFill>
                  <a:srgbClr val="FFFAF5"/>
                </a:solidFill>
                <a:latin typeface="Arial"/>
                <a:cs typeface="Arial"/>
              </a:rPr>
              <a:t>Plano</a:t>
            </a:r>
            <a:r>
              <a:rPr sz="2350" b="1" spc="75" dirty="0">
                <a:solidFill>
                  <a:srgbClr val="FFFAF5"/>
                </a:solidFill>
                <a:latin typeface="Arial"/>
                <a:cs typeface="Arial"/>
              </a:rPr>
              <a:t> </a:t>
            </a:r>
            <a:r>
              <a:rPr sz="2350" b="1" spc="65" dirty="0">
                <a:solidFill>
                  <a:srgbClr val="FFFAF5"/>
                </a:solidFill>
                <a:latin typeface="Arial"/>
                <a:cs typeface="Arial"/>
              </a:rPr>
              <a:t>Plurianual</a:t>
            </a:r>
            <a:r>
              <a:rPr sz="2350" b="1" spc="75" dirty="0">
                <a:solidFill>
                  <a:srgbClr val="FFFAF5"/>
                </a:solidFill>
                <a:latin typeface="Arial"/>
                <a:cs typeface="Arial"/>
              </a:rPr>
              <a:t> </a:t>
            </a:r>
            <a:r>
              <a:rPr sz="2350" b="1" spc="-10" dirty="0">
                <a:solidFill>
                  <a:srgbClr val="FFFAF5"/>
                </a:solidFill>
                <a:latin typeface="Arial"/>
                <a:cs typeface="Arial"/>
              </a:rPr>
              <a:t>(PPA)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296198" y="4614732"/>
            <a:ext cx="2685415" cy="5861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344170">
              <a:lnSpc>
                <a:spcPts val="2100"/>
              </a:lnSpc>
              <a:spcBef>
                <a:spcPts val="345"/>
              </a:spcBef>
            </a:pPr>
            <a:r>
              <a:rPr sz="1900" b="1" dirty="0">
                <a:solidFill>
                  <a:srgbClr val="FFFFFF"/>
                </a:solidFill>
                <a:latin typeface="Arial"/>
                <a:cs typeface="Arial"/>
              </a:rPr>
              <a:t>Lei</a:t>
            </a:r>
            <a:r>
              <a:rPr sz="19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11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9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Arial"/>
                <a:cs typeface="Arial"/>
              </a:rPr>
              <a:t>Diretrizes </a:t>
            </a:r>
            <a:r>
              <a:rPr sz="1900" b="1" spc="90" dirty="0">
                <a:solidFill>
                  <a:srgbClr val="FFFFFF"/>
                </a:solidFill>
                <a:latin typeface="Arial"/>
                <a:cs typeface="Arial"/>
              </a:rPr>
              <a:t>Orçamentárias</a:t>
            </a:r>
            <a:r>
              <a:rPr sz="19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spc="50" dirty="0">
                <a:solidFill>
                  <a:srgbClr val="FFFFFF"/>
                </a:solidFill>
                <a:latin typeface="Arial"/>
                <a:cs typeface="Arial"/>
              </a:rPr>
              <a:t>(LDO)</a:t>
            </a:r>
            <a:endParaRPr sz="1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37597" y="5755619"/>
            <a:ext cx="2202815" cy="58610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marR="5080" indent="-343535">
              <a:lnSpc>
                <a:spcPts val="2100"/>
              </a:lnSpc>
              <a:spcBef>
                <a:spcPts val="345"/>
              </a:spcBef>
            </a:pPr>
            <a:r>
              <a:rPr sz="1900" b="1" dirty="0">
                <a:solidFill>
                  <a:srgbClr val="FFFAF5"/>
                </a:solidFill>
                <a:latin typeface="Arial"/>
                <a:cs typeface="Arial"/>
              </a:rPr>
              <a:t>Lei</a:t>
            </a:r>
            <a:r>
              <a:rPr sz="1900" b="1" spc="15" dirty="0">
                <a:solidFill>
                  <a:srgbClr val="FFFAF5"/>
                </a:solidFill>
                <a:latin typeface="Arial"/>
                <a:cs typeface="Arial"/>
              </a:rPr>
              <a:t> </a:t>
            </a:r>
            <a:r>
              <a:rPr sz="1900" b="1" spc="110" dirty="0">
                <a:solidFill>
                  <a:srgbClr val="FFFAF5"/>
                </a:solidFill>
                <a:latin typeface="Arial"/>
                <a:cs typeface="Arial"/>
              </a:rPr>
              <a:t>Orçamentária </a:t>
            </a:r>
            <a:r>
              <a:rPr sz="1900" b="1" dirty="0">
                <a:solidFill>
                  <a:srgbClr val="FFFAF5"/>
                </a:solidFill>
                <a:latin typeface="Arial"/>
                <a:cs typeface="Arial"/>
              </a:rPr>
              <a:t>Anual</a:t>
            </a:r>
            <a:r>
              <a:rPr sz="1900" b="1" spc="254" dirty="0">
                <a:solidFill>
                  <a:srgbClr val="FFFAF5"/>
                </a:solidFill>
                <a:latin typeface="Arial"/>
                <a:cs typeface="Arial"/>
              </a:rPr>
              <a:t> </a:t>
            </a:r>
            <a:r>
              <a:rPr sz="1900" b="1" spc="30" dirty="0">
                <a:solidFill>
                  <a:srgbClr val="FFFAF5"/>
                </a:solidFill>
                <a:latin typeface="Arial"/>
                <a:cs typeface="Arial"/>
              </a:rPr>
              <a:t>(LOA)</a:t>
            </a:r>
            <a:endParaRPr sz="1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07676" y="6960576"/>
            <a:ext cx="1374324" cy="62132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73990" marR="5080" indent="-161925">
              <a:lnSpc>
                <a:spcPts val="2100"/>
              </a:lnSpc>
              <a:spcBef>
                <a:spcPts val="345"/>
              </a:spcBef>
            </a:pPr>
            <a:r>
              <a:rPr lang="pt-BR" sz="1900" b="1" spc="55" dirty="0">
                <a:solidFill>
                  <a:srgbClr val="FFFAF5"/>
                </a:solidFill>
                <a:latin typeface="Arial"/>
                <a:cs typeface="Arial"/>
              </a:rPr>
              <a:t>  Execução</a:t>
            </a:r>
          </a:p>
          <a:p>
            <a:pPr marL="173990" marR="5080" indent="-161925">
              <a:lnSpc>
                <a:spcPts val="2100"/>
              </a:lnSpc>
              <a:spcBef>
                <a:spcPts val="345"/>
              </a:spcBef>
            </a:pPr>
            <a:r>
              <a:rPr lang="pt-BR" sz="1900" b="1" spc="55" dirty="0">
                <a:solidFill>
                  <a:srgbClr val="FFFAF5"/>
                </a:solidFill>
                <a:latin typeface="Arial"/>
                <a:cs typeface="Arial"/>
              </a:rPr>
              <a:t>  Controle</a:t>
            </a:r>
            <a:endParaRPr sz="1900" dirty="0">
              <a:latin typeface="Arial"/>
              <a:cs typeface="Arial"/>
            </a:endParaRPr>
          </a:p>
        </p:txBody>
      </p:sp>
      <p:pic>
        <p:nvPicPr>
          <p:cNvPr id="36" name="Picture 2" descr="assinatura_municipio_araras">
            <a:extLst>
              <a:ext uri="{FF2B5EF4-FFF2-40B4-BE49-F238E27FC236}">
                <a16:creationId xmlns:a16="http://schemas.microsoft.com/office/drawing/2014/main" id="{72562999-3D70-4D3D-9D87-3BD8E48B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27">
            <a:extLst>
              <a:ext uri="{FF2B5EF4-FFF2-40B4-BE49-F238E27FC236}">
                <a16:creationId xmlns:a16="http://schemas.microsoft.com/office/drawing/2014/main" id="{4FA0874E-34C1-43E9-9E39-C8512C5F9CD4}"/>
              </a:ext>
            </a:extLst>
          </p:cNvPr>
          <p:cNvSpPr txBox="1"/>
          <p:nvPr/>
        </p:nvSpPr>
        <p:spPr>
          <a:xfrm>
            <a:off x="1371600" y="1866900"/>
            <a:ext cx="2482850" cy="7634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01600" indent="-401320">
              <a:lnSpc>
                <a:spcPct val="116500"/>
              </a:lnSpc>
              <a:spcBef>
                <a:spcPts val="95"/>
              </a:spcBef>
            </a:pPr>
            <a:r>
              <a:rPr lang="pt-BR" sz="2200" b="1" dirty="0">
                <a:solidFill>
                  <a:srgbClr val="52648B"/>
                </a:solidFill>
                <a:latin typeface="Tahoma"/>
                <a:cs typeface="Tahoma"/>
              </a:rPr>
              <a:t>Longo</a:t>
            </a:r>
            <a:r>
              <a:rPr lang="pt-BR" sz="2200" b="1" spc="5" dirty="0">
                <a:solidFill>
                  <a:srgbClr val="52648B"/>
                </a:solidFill>
                <a:latin typeface="Tahoma"/>
                <a:cs typeface="Tahoma"/>
              </a:rPr>
              <a:t> Prazo </a:t>
            </a:r>
            <a:r>
              <a:rPr lang="pt-BR" sz="2200" b="1" spc="-85" dirty="0">
                <a:solidFill>
                  <a:srgbClr val="52648B"/>
                </a:solidFill>
                <a:latin typeface="Tahoma"/>
                <a:cs typeface="Tahoma"/>
              </a:rPr>
              <a:t>Acima de  4 </a:t>
            </a:r>
            <a:r>
              <a:rPr sz="2200" b="1" spc="-20" dirty="0" err="1">
                <a:solidFill>
                  <a:srgbClr val="52648B"/>
                </a:solidFill>
                <a:latin typeface="Tahoma"/>
                <a:cs typeface="Tahoma"/>
              </a:rPr>
              <a:t>anos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id="{55467EDF-8A6E-48AD-A148-089815876592}"/>
              </a:ext>
            </a:extLst>
          </p:cNvPr>
          <p:cNvSpPr txBox="1"/>
          <p:nvPr/>
        </p:nvSpPr>
        <p:spPr>
          <a:xfrm>
            <a:off x="5029200" y="2247900"/>
            <a:ext cx="5562600" cy="375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t-BR" sz="2350" b="1" spc="60" dirty="0">
                <a:solidFill>
                  <a:srgbClr val="FFFAF5"/>
                </a:solidFill>
                <a:latin typeface="Arial"/>
                <a:cs typeface="Arial"/>
              </a:rPr>
              <a:t>Longo Prazo – Ações Estratégicas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26" name="Espaço Reservado para Número de Slide 25">
            <a:extLst>
              <a:ext uri="{FF2B5EF4-FFF2-40B4-BE49-F238E27FC236}">
                <a16:creationId xmlns:a16="http://schemas.microsoft.com/office/drawing/2014/main" id="{7BFFAFCE-1E80-4CB7-AB4D-637E49AA20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</a:t>
            </a:fld>
            <a:endParaRPr lang="pt-B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34710" y="380415"/>
            <a:ext cx="6871090" cy="920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50" dirty="0">
                <a:solidFill>
                  <a:srgbClr val="004509"/>
                </a:solidFill>
              </a:rPr>
              <a:t>Serviços Públicos</a:t>
            </a:r>
            <a:endParaRPr spc="250" dirty="0">
              <a:solidFill>
                <a:srgbClr val="004509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" y="1866900"/>
            <a:ext cx="10503535" cy="5137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0" algn="just">
              <a:lnSpc>
                <a:spcPct val="100000"/>
              </a:lnSpc>
              <a:spcBef>
                <a:spcPts val="3600"/>
              </a:spcBef>
            </a:pPr>
            <a:r>
              <a:rPr sz="3600" spc="65" dirty="0">
                <a:solidFill>
                  <a:srgbClr val="004509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004509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004509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004509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004509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004509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004509"/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rgbClr val="004509"/>
                </a:solidFill>
                <a:latin typeface="Trebuchet MS"/>
                <a:cs typeface="Trebuchet MS"/>
              </a:rPr>
              <a:t>20</a:t>
            </a:r>
            <a:r>
              <a:rPr lang="pt-BR" sz="3600" spc="405" dirty="0">
                <a:solidFill>
                  <a:srgbClr val="004509"/>
                </a:solidFill>
                <a:latin typeface="Trebuchet MS"/>
                <a:cs typeface="Trebuchet MS"/>
              </a:rPr>
              <a:t>26</a:t>
            </a:r>
            <a:endParaRPr lang="pt-BR" sz="2950" spc="-170" dirty="0">
              <a:solidFill>
                <a:srgbClr val="004509"/>
              </a:solidFill>
              <a:latin typeface="Arial Black" panose="020B0A04020102020204" pitchFamily="34" charset="0"/>
              <a:ea typeface="Verdana" panose="020B0604030504040204" pitchFamily="34" charset="0"/>
              <a:cs typeface="Tahoma"/>
            </a:endParaRPr>
          </a:p>
          <a:p>
            <a:pPr marL="36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Manutenção da </a:t>
            </a:r>
            <a:r>
              <a:rPr lang="pt-BR" sz="2950" spc="-170" dirty="0">
                <a:solidFill>
                  <a:srgbClr val="004509"/>
                </a:solidFill>
                <a:latin typeface="Arial Black" panose="020B0A04020102020204" pitchFamily="34" charset="0"/>
                <a:ea typeface="Verdana" panose="020B0604030504040204" pitchFamily="34" charset="0"/>
                <a:cs typeface="Tahoma"/>
              </a:rPr>
              <a:t>Limpeza Pública 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de Ruas e Avenidas;</a:t>
            </a:r>
          </a:p>
          <a:p>
            <a:pPr marL="36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Manutenção dos </a:t>
            </a:r>
            <a:r>
              <a:rPr lang="pt-BR" sz="2950" spc="-170" dirty="0">
                <a:solidFill>
                  <a:srgbClr val="004509"/>
                </a:solidFill>
                <a:latin typeface="Arial Black" panose="020B0A04020102020204" pitchFamily="34" charset="0"/>
                <a:ea typeface="Verdana" panose="020B0604030504040204" pitchFamily="34" charset="0"/>
                <a:cs typeface="Tahoma"/>
              </a:rPr>
              <a:t>Serviços Transporte e Destinação Final Resíduos Sólidos e Domésticos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;</a:t>
            </a:r>
          </a:p>
          <a:p>
            <a:pPr marL="36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Manutenção na </a:t>
            </a:r>
            <a:r>
              <a:rPr lang="pt-BR" sz="2950" spc="-170" dirty="0">
                <a:solidFill>
                  <a:srgbClr val="004509"/>
                </a:solidFill>
                <a:latin typeface="Arial Black" panose="020B0A04020102020204" pitchFamily="34" charset="0"/>
                <a:ea typeface="Verdana" panose="020B0604030504040204" pitchFamily="34" charset="0"/>
                <a:cs typeface="Tahoma"/>
              </a:rPr>
              <a:t>Destinação Final (Transbordo) de Resíduos Gerais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; </a:t>
            </a:r>
          </a:p>
          <a:p>
            <a:pPr marL="36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50" spc="-170" dirty="0">
                <a:solidFill>
                  <a:srgbClr val="004509"/>
                </a:solidFill>
                <a:latin typeface="Arial Black" panose="020B0A04020102020204" pitchFamily="34" charset="0"/>
                <a:ea typeface="Verdana" panose="020B0604030504040204" pitchFamily="34" charset="0"/>
                <a:cs typeface="Tahoma"/>
              </a:rPr>
              <a:t>Manutenção</a:t>
            </a:r>
            <a:r>
              <a:rPr lang="pt-BR" sz="2950" spc="-170" dirty="0">
                <a:solidFill>
                  <a:srgbClr val="004509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da Secretaria e demais Dependências.</a:t>
            </a:r>
          </a:p>
        </p:txBody>
      </p:sp>
      <p:pic>
        <p:nvPicPr>
          <p:cNvPr id="12" name="Picture 2" descr="assinatura_municipio_araras">
            <a:extLst>
              <a:ext uri="{FF2B5EF4-FFF2-40B4-BE49-F238E27FC236}">
                <a16:creationId xmlns:a16="http://schemas.microsoft.com/office/drawing/2014/main" id="{D0F4471D-11DC-4D51-8988-887B1BFF1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58904"/>
            <a:ext cx="2971801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BFD8FAF-FCE4-46AF-B005-4DF3FC517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5" y="341457"/>
            <a:ext cx="1038225" cy="1100138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4C8EC7C-5CB8-46DD-A25E-4B9ECC5212E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30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74EB77F-3846-4FD3-B18B-4FE75AD6B6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173" y="49826"/>
            <a:ext cx="6831872" cy="503271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A53CAD8-66D7-432A-9D74-05CBE0984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172" y="5143499"/>
            <a:ext cx="6831871" cy="50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79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9404" y="394191"/>
            <a:ext cx="944245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10" dirty="0">
                <a:solidFill>
                  <a:srgbClr val="990904"/>
                </a:solidFill>
              </a:rPr>
              <a:t>Assistência Social</a:t>
            </a:r>
            <a:endParaRPr spc="355" dirty="0">
              <a:solidFill>
                <a:srgbClr val="990904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5013" y="2019300"/>
            <a:ext cx="10744200" cy="63376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990904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990904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990904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990904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990904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990904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lang="pt-BR" sz="3600" spc="405" dirty="0">
                <a:solidFill>
                  <a:srgbClr val="990904"/>
                </a:solidFill>
                <a:latin typeface="Trebuchet MS"/>
                <a:cs typeface="Trebuchet MS"/>
              </a:rPr>
              <a:t>2026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Garantir a oferta continuada dos benefícios eventuais e do </a:t>
            </a:r>
            <a:r>
              <a:rPr lang="pt-BR" sz="2900" spc="114" dirty="0">
                <a:solidFill>
                  <a:srgbClr val="990904"/>
                </a:solidFill>
                <a:latin typeface="Arial Black" panose="020B0A04020102020204" pitchFamily="34" charset="0"/>
              </a:rPr>
              <a:t>Programa de Segurança Alimentar Nutrir</a:t>
            </a: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 (cesta básica) à públicos em situação de vulnerabilidade social;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Manutenção dos </a:t>
            </a:r>
            <a:r>
              <a:rPr lang="pt-BR" sz="2900" spc="114" dirty="0">
                <a:solidFill>
                  <a:srgbClr val="990904"/>
                </a:solidFill>
                <a:latin typeface="Arial Black" panose="020B0A04020102020204" pitchFamily="34" charset="0"/>
              </a:rPr>
              <a:t>repasses ordinários à todas as entidades do terceiro setor</a:t>
            </a: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 que possuem Termos vigentes com a SMAS;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Proporcionar a oferta qualitativa dos serviços por meio do reordenamento da </a:t>
            </a:r>
            <a:r>
              <a:rPr lang="pt-BR" sz="2900" spc="114" dirty="0">
                <a:solidFill>
                  <a:srgbClr val="990904"/>
                </a:solidFill>
                <a:latin typeface="Arial Black" panose="020B0A04020102020204" pitchFamily="34" charset="0"/>
              </a:rPr>
              <a:t>Proteção Social Básica e Proteção Social Especial</a:t>
            </a: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;</a:t>
            </a:r>
          </a:p>
        </p:txBody>
      </p:sp>
      <p:pic>
        <p:nvPicPr>
          <p:cNvPr id="14" name="Picture 2" descr="assinatura_municipio_araras">
            <a:extLst>
              <a:ext uri="{FF2B5EF4-FFF2-40B4-BE49-F238E27FC236}">
                <a16:creationId xmlns:a16="http://schemas.microsoft.com/office/drawing/2014/main" id="{7FD88389-0D4E-4A37-9972-95FBA339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430832"/>
            <a:ext cx="1828799" cy="5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454DC72-BCF5-48E3-B201-A540E958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3" y="395333"/>
            <a:ext cx="1068357" cy="9245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0F91BB2-E72D-441E-A798-439DC626D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202" y="5175540"/>
            <a:ext cx="6884797" cy="484476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793A78E-B8F9-48CD-AE6C-737B981419A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31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2989D65-195F-444F-8A73-6C2782EC4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202" y="205740"/>
            <a:ext cx="6826606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6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9404" y="394191"/>
            <a:ext cx="944245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210" dirty="0">
                <a:solidFill>
                  <a:srgbClr val="990904"/>
                </a:solidFill>
              </a:rPr>
              <a:t>Assistência Social</a:t>
            </a:r>
            <a:endParaRPr spc="355" dirty="0">
              <a:solidFill>
                <a:srgbClr val="990904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5013" y="2171700"/>
            <a:ext cx="10744200" cy="63376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990904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990904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990904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990904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990904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990904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990904"/>
                </a:solidFill>
                <a:latin typeface="Trebuchet MS"/>
                <a:cs typeface="Trebuchet MS"/>
              </a:rPr>
              <a:t> </a:t>
            </a:r>
            <a:r>
              <a:rPr lang="pt-BR" sz="3600" spc="405" dirty="0">
                <a:solidFill>
                  <a:srgbClr val="990904"/>
                </a:solidFill>
                <a:latin typeface="Trebuchet MS"/>
                <a:cs typeface="Trebuchet MS"/>
              </a:rPr>
              <a:t>2026</a:t>
            </a:r>
          </a:p>
          <a:p>
            <a:pPr marL="469900" indent="-457200" algn="just"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Arial Black" panose="020B0A04020102020204" pitchFamily="34" charset="0"/>
              </a:rPr>
              <a:t>Manutenção da Secretaria de Assistência Social</a:t>
            </a: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 e suas dependências, bem como de todo os RH;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Manutenção e execução de serviços, projetos, aquisições junto aos </a:t>
            </a:r>
            <a:r>
              <a:rPr lang="pt-BR" sz="2900" spc="114" dirty="0">
                <a:solidFill>
                  <a:srgbClr val="990904"/>
                </a:solidFill>
                <a:latin typeface="Arial Black" panose="020B0A04020102020204" pitchFamily="34" charset="0"/>
              </a:rPr>
              <a:t>Fundo da Criança e do Adolescente e do Fundo do Idoso</a:t>
            </a: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 com correta destinação  e aprovação dos Conselhos conforme as demandas locais para seus respectivos públicos;</a:t>
            </a:r>
          </a:p>
          <a:p>
            <a:pPr marL="469900" indent="-457200" algn="just">
              <a:lnSpc>
                <a:spcPct val="100000"/>
              </a:lnSpc>
              <a:spcBef>
                <a:spcPts val="3390"/>
              </a:spcBef>
              <a:buFontTx/>
              <a:buChar char="-"/>
            </a:pP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Aprimoramento das campanhas, oficinas e atividades voltadas aos públicos prioritários da </a:t>
            </a:r>
            <a:r>
              <a:rPr lang="pt-BR" sz="2900" spc="114" dirty="0">
                <a:solidFill>
                  <a:srgbClr val="990904"/>
                </a:solidFill>
                <a:latin typeface="Arial Black" panose="020B0A04020102020204" pitchFamily="34" charset="0"/>
              </a:rPr>
              <a:t>Política de Assistência Social</a:t>
            </a:r>
            <a:r>
              <a:rPr lang="pt-BR" sz="2900" spc="114" dirty="0">
                <a:solidFill>
                  <a:srgbClr val="990904"/>
                </a:solidFill>
                <a:latin typeface="Trebuchet MS"/>
              </a:rPr>
              <a:t>.</a:t>
            </a:r>
            <a:endParaRPr sz="2900" spc="114" dirty="0">
              <a:solidFill>
                <a:srgbClr val="990904"/>
              </a:solidFill>
              <a:latin typeface="Trebuchet MS"/>
            </a:endParaRPr>
          </a:p>
        </p:txBody>
      </p:sp>
      <p:pic>
        <p:nvPicPr>
          <p:cNvPr id="14" name="Picture 2" descr="assinatura_municipio_araras">
            <a:extLst>
              <a:ext uri="{FF2B5EF4-FFF2-40B4-BE49-F238E27FC236}">
                <a16:creationId xmlns:a16="http://schemas.microsoft.com/office/drawing/2014/main" id="{7FD88389-0D4E-4A37-9972-95FBA339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430832"/>
            <a:ext cx="1828799" cy="5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454DC72-BCF5-48E3-B201-A540E958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3" y="395333"/>
            <a:ext cx="1068357" cy="9245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FAA41DE-AD79-4EF4-BFDE-8AFE59B84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203" y="42431"/>
            <a:ext cx="6884797" cy="5101069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793A78E-B8F9-48CD-AE6C-737B981419A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32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94A1551-3C22-439B-B661-994D957E7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201" y="5340516"/>
            <a:ext cx="6859971" cy="47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39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2965" y="103882"/>
            <a:ext cx="10227310" cy="1857375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pt-BR" spc="235" dirty="0">
                <a:solidFill>
                  <a:srgbClr val="214057"/>
                </a:solidFill>
              </a:rPr>
              <a:t>Esporte</a:t>
            </a:r>
            <a:endParaRPr spc="355" dirty="0">
              <a:solidFill>
                <a:srgbClr val="214057"/>
              </a:solidFill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3600" b="0" spc="65" dirty="0">
                <a:solidFill>
                  <a:srgbClr val="214057"/>
                </a:solidFill>
                <a:latin typeface="Trebuchet MS"/>
                <a:cs typeface="Trebuchet MS"/>
              </a:rPr>
              <a:t>Principais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45" dirty="0">
                <a:solidFill>
                  <a:srgbClr val="214057"/>
                </a:solidFill>
                <a:latin typeface="Trebuchet MS"/>
                <a:cs typeface="Trebuchet MS"/>
              </a:rPr>
              <a:t>entregas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10" dirty="0" err="1">
                <a:solidFill>
                  <a:srgbClr val="214057"/>
                </a:solidFill>
                <a:latin typeface="Trebuchet MS"/>
                <a:cs typeface="Trebuchet MS"/>
              </a:rPr>
              <a:t>estabelecidas</a:t>
            </a:r>
            <a:r>
              <a:rPr sz="3600" b="0" spc="-265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75" dirty="0">
                <a:solidFill>
                  <a:srgbClr val="214057"/>
                </a:solidFill>
                <a:latin typeface="Trebuchet MS"/>
                <a:cs typeface="Trebuchet MS"/>
              </a:rPr>
              <a:t>n</a:t>
            </a:r>
            <a:r>
              <a:rPr lang="pt-BR" sz="3600" b="0" spc="175" dirty="0">
                <a:solidFill>
                  <a:srgbClr val="214057"/>
                </a:solidFill>
                <a:latin typeface="Trebuchet MS"/>
                <a:cs typeface="Trebuchet MS"/>
              </a:rPr>
              <a:t>a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lang="pt-BR"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LDO</a:t>
            </a:r>
            <a:r>
              <a:rPr sz="3600" b="0" spc="-265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405" dirty="0">
                <a:solidFill>
                  <a:srgbClr val="214057"/>
                </a:solidFill>
                <a:latin typeface="Trebuchet MS"/>
                <a:cs typeface="Trebuchet MS"/>
              </a:rPr>
              <a:t>202</a:t>
            </a:r>
            <a:r>
              <a:rPr lang="pt-BR" sz="3600" b="0" spc="405" dirty="0">
                <a:solidFill>
                  <a:srgbClr val="214057"/>
                </a:solidFill>
                <a:latin typeface="Trebuchet MS"/>
                <a:cs typeface="Trebuchet MS"/>
              </a:rPr>
              <a:t>6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801" y="2515667"/>
            <a:ext cx="11049000" cy="5142433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Ampliação/Reforma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  <a:cs typeface="Verdana"/>
              </a:rPr>
              <a:t>Ginásio de Esportes Narciso Gomes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Ampliação da Quadra do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Centro Esportivo Ruy Branco de Miranda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Construção e Ampliação de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Praças Esportivas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Manutenção dos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Espaços Esportivos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 e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Ginásios da Secretaria de Esportes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; 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Reativação do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Conselho e Fundo Municipal de Esportes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;</a:t>
            </a:r>
          </a:p>
        </p:txBody>
      </p:sp>
      <p:pic>
        <p:nvPicPr>
          <p:cNvPr id="16" name="Picture 2" descr="assinatura_municipio_araras">
            <a:extLst>
              <a:ext uri="{FF2B5EF4-FFF2-40B4-BE49-F238E27FC236}">
                <a16:creationId xmlns:a16="http://schemas.microsoft.com/office/drawing/2014/main" id="{E98BFEFC-9007-4D85-AD05-3CC3C6D91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430832"/>
            <a:ext cx="1828799" cy="5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447BA6E-2FAF-4250-9A5F-58CEE0098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486227"/>
            <a:ext cx="1028237" cy="873797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4574F04-03B5-4019-9350-4E5E7B8C0D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33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9F326EB-27E2-4F55-9535-BE928B162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60960"/>
            <a:ext cx="626745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24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2965" y="103882"/>
            <a:ext cx="10227310" cy="1857375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pt-BR" spc="235" dirty="0">
                <a:solidFill>
                  <a:srgbClr val="214057"/>
                </a:solidFill>
              </a:rPr>
              <a:t>Esporte</a:t>
            </a:r>
            <a:endParaRPr spc="355" dirty="0">
              <a:solidFill>
                <a:srgbClr val="214057"/>
              </a:solidFill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3600" b="0" spc="65" dirty="0">
                <a:solidFill>
                  <a:srgbClr val="214057"/>
                </a:solidFill>
                <a:latin typeface="Trebuchet MS"/>
                <a:cs typeface="Trebuchet MS"/>
              </a:rPr>
              <a:t>Principais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45" dirty="0">
                <a:solidFill>
                  <a:srgbClr val="214057"/>
                </a:solidFill>
                <a:latin typeface="Trebuchet MS"/>
                <a:cs typeface="Trebuchet MS"/>
              </a:rPr>
              <a:t>entregas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10" dirty="0" err="1">
                <a:solidFill>
                  <a:srgbClr val="214057"/>
                </a:solidFill>
                <a:latin typeface="Trebuchet MS"/>
                <a:cs typeface="Trebuchet MS"/>
              </a:rPr>
              <a:t>estabelecidas</a:t>
            </a:r>
            <a:r>
              <a:rPr sz="3600" b="0" spc="-265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75" dirty="0">
                <a:solidFill>
                  <a:srgbClr val="214057"/>
                </a:solidFill>
                <a:latin typeface="Trebuchet MS"/>
                <a:cs typeface="Trebuchet MS"/>
              </a:rPr>
              <a:t>n</a:t>
            </a:r>
            <a:r>
              <a:rPr lang="pt-BR" sz="3600" b="0" spc="175" dirty="0">
                <a:solidFill>
                  <a:srgbClr val="214057"/>
                </a:solidFill>
                <a:latin typeface="Trebuchet MS"/>
                <a:cs typeface="Trebuchet MS"/>
              </a:rPr>
              <a:t>a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lang="pt-BR"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LDO</a:t>
            </a:r>
            <a:r>
              <a:rPr sz="3600" b="0" spc="-265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405" dirty="0">
                <a:solidFill>
                  <a:srgbClr val="214057"/>
                </a:solidFill>
                <a:latin typeface="Trebuchet MS"/>
                <a:cs typeface="Trebuchet MS"/>
              </a:rPr>
              <a:t>202</a:t>
            </a:r>
            <a:r>
              <a:rPr lang="pt-BR" sz="3600" b="0" spc="405" dirty="0">
                <a:solidFill>
                  <a:srgbClr val="214057"/>
                </a:solidFill>
                <a:latin typeface="Trebuchet MS"/>
                <a:cs typeface="Trebuchet MS"/>
              </a:rPr>
              <a:t>6</a:t>
            </a:r>
            <a:endParaRPr sz="36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4801" y="2426825"/>
            <a:ext cx="11049000" cy="2880276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Organização e participação em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Eventos e Campeonatos Esportivos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Aulas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 para crianças, jovens, adultos e melhor idade;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Atividades para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pessoas com Deficiências</a:t>
            </a:r>
            <a:r>
              <a:rPr lang="pt-BR" sz="2900" spc="-105" dirty="0">
                <a:solidFill>
                  <a:srgbClr val="214057"/>
                </a:solidFill>
                <a:latin typeface="Verdana"/>
              </a:rPr>
              <a:t>.</a:t>
            </a:r>
          </a:p>
        </p:txBody>
      </p:sp>
      <p:pic>
        <p:nvPicPr>
          <p:cNvPr id="16" name="Picture 2" descr="assinatura_municipio_araras">
            <a:extLst>
              <a:ext uri="{FF2B5EF4-FFF2-40B4-BE49-F238E27FC236}">
                <a16:creationId xmlns:a16="http://schemas.microsoft.com/office/drawing/2014/main" id="{E98BFEFC-9007-4D85-AD05-3CC3C6D91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430832"/>
            <a:ext cx="1828799" cy="5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447BA6E-2FAF-4250-9A5F-58CEE0098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486227"/>
            <a:ext cx="1028237" cy="87379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F86CE75-BDEE-4200-B0AF-78C1C0AA4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0"/>
            <a:ext cx="6727115" cy="468630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4574F04-03B5-4019-9350-4E5E7B8C0D0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34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073F42D-71CE-4E51-96CA-C4E58BC73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4991100"/>
            <a:ext cx="6773333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93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0377" y="174936"/>
            <a:ext cx="10227310" cy="1857375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pt-BR" spc="170" dirty="0">
                <a:solidFill>
                  <a:schemeClr val="bg2">
                    <a:lumMod val="50000"/>
                  </a:schemeClr>
                </a:solidFill>
              </a:rPr>
              <a:t>Habitação</a:t>
            </a:r>
            <a:endParaRPr spc="180" dirty="0">
              <a:solidFill>
                <a:schemeClr val="bg2">
                  <a:lumMod val="50000"/>
                </a:schemeClr>
              </a:solidFill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3600" b="0" spc="65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Principais</a:t>
            </a:r>
            <a:r>
              <a:rPr sz="3600" b="0" spc="-270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b="0" spc="145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entregas</a:t>
            </a:r>
            <a:r>
              <a:rPr sz="3600" b="0" spc="-270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b="0" spc="110" dirty="0" err="1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estabelecidas</a:t>
            </a:r>
            <a:r>
              <a:rPr sz="3600" b="0" spc="-265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b="0" spc="175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pt-BR" sz="3600" b="0" spc="175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3600" b="0" spc="-270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sz="3600" b="0" spc="-270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LDO</a:t>
            </a:r>
            <a:r>
              <a:rPr sz="3600" b="0" spc="-265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b="0" spc="405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202</a:t>
            </a:r>
            <a:r>
              <a:rPr lang="pt-BR" sz="3600" b="0" spc="405" dirty="0">
                <a:solidFill>
                  <a:schemeClr val="bg2">
                    <a:lumMod val="50000"/>
                  </a:schemeClr>
                </a:solidFill>
                <a:latin typeface="Trebuchet MS"/>
                <a:cs typeface="Trebuchet MS"/>
              </a:rPr>
              <a:t>6</a:t>
            </a:r>
            <a:endParaRPr sz="3600" dirty="0">
              <a:solidFill>
                <a:schemeClr val="bg2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690771" y="2659218"/>
            <a:ext cx="10744200" cy="51103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5367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65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Implantação do </a:t>
            </a:r>
            <a:r>
              <a:rPr lang="pt-BR" sz="2900" b="1" spc="65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Plano Diretor de Habitação</a:t>
            </a:r>
            <a:r>
              <a:rPr lang="pt-BR" sz="2900" spc="65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;</a:t>
            </a:r>
          </a:p>
          <a:p>
            <a:pPr marL="469900" indent="-457200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65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Trebuchet MS"/>
              </a:rPr>
              <a:t>Regularização Fundiária;</a:t>
            </a:r>
          </a:p>
          <a:p>
            <a:pPr marL="469900" indent="-457200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65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Trebuchet MS"/>
              </a:rPr>
              <a:t>Reforma de Imóveis Sociais;</a:t>
            </a:r>
          </a:p>
          <a:p>
            <a:pPr marL="469900" indent="-457200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65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Programa</a:t>
            </a:r>
            <a:r>
              <a:rPr lang="pt-BR" sz="2900" spc="65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Trebuchet MS"/>
              </a:rPr>
              <a:t> Sobra Solidária;</a:t>
            </a:r>
          </a:p>
          <a:p>
            <a:pPr marL="469900" indent="-457200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65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  <a:cs typeface="Trebuchet MS"/>
              </a:rPr>
              <a:t>Manutenção</a:t>
            </a:r>
            <a:r>
              <a:rPr lang="pt-BR" sz="2900" spc="65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 da Secretaria e demais Dependências.</a:t>
            </a:r>
          </a:p>
          <a:p>
            <a:pPr marL="469900" indent="-457200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endParaRPr spc="-1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4" name="Picture 2" descr="assinatura_municipio_araras">
            <a:extLst>
              <a:ext uri="{FF2B5EF4-FFF2-40B4-BE49-F238E27FC236}">
                <a16:creationId xmlns:a16="http://schemas.microsoft.com/office/drawing/2014/main" id="{104B2716-8691-4D5B-9770-A5141845E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89A67E0-CDB9-4DC0-829B-86DE96FEC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15" y="325223"/>
            <a:ext cx="1076112" cy="1076112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92F0A09-BFAC-4DD5-AC8A-E5EE4045CE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35</a:t>
            </a:fld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24BD7A6-1B9B-4DF2-99F2-C45D78869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235" y="0"/>
            <a:ext cx="6256050" cy="52956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1785C87-6D7F-448A-884B-D664EDE7F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234" y="5467651"/>
            <a:ext cx="6256049" cy="469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59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2965" y="103882"/>
            <a:ext cx="10227310" cy="1857375"/>
          </a:xfrm>
          <a:prstGeom prst="rect">
            <a:avLst/>
          </a:prstGeom>
        </p:spPr>
        <p:txBody>
          <a:bodyPr vert="horz" wrap="square" lIns="0" tIns="250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75"/>
              </a:spcBef>
            </a:pPr>
            <a:r>
              <a:rPr lang="pt-BR" spc="235" dirty="0">
                <a:solidFill>
                  <a:srgbClr val="214057"/>
                </a:solidFill>
              </a:rPr>
              <a:t>Transporte</a:t>
            </a:r>
            <a:endParaRPr spc="355" dirty="0">
              <a:solidFill>
                <a:srgbClr val="214057"/>
              </a:solidFill>
            </a:endParaRPr>
          </a:p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3600" b="0" spc="65" dirty="0">
                <a:solidFill>
                  <a:srgbClr val="214057"/>
                </a:solidFill>
                <a:latin typeface="Trebuchet MS"/>
                <a:cs typeface="Trebuchet MS"/>
              </a:rPr>
              <a:t>Principais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45" dirty="0">
                <a:solidFill>
                  <a:srgbClr val="214057"/>
                </a:solidFill>
                <a:latin typeface="Trebuchet MS"/>
                <a:cs typeface="Trebuchet MS"/>
              </a:rPr>
              <a:t>entregas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10" dirty="0" err="1">
                <a:solidFill>
                  <a:srgbClr val="214057"/>
                </a:solidFill>
                <a:latin typeface="Trebuchet MS"/>
                <a:cs typeface="Trebuchet MS"/>
              </a:rPr>
              <a:t>estabelecidas</a:t>
            </a:r>
            <a:r>
              <a:rPr sz="3600" b="0" spc="-265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175" dirty="0">
                <a:solidFill>
                  <a:srgbClr val="214057"/>
                </a:solidFill>
                <a:latin typeface="Trebuchet MS"/>
                <a:cs typeface="Trebuchet MS"/>
              </a:rPr>
              <a:t>n</a:t>
            </a:r>
            <a:r>
              <a:rPr lang="pt-BR" sz="3600" b="0" spc="175" dirty="0">
                <a:solidFill>
                  <a:srgbClr val="214057"/>
                </a:solidFill>
                <a:latin typeface="Trebuchet MS"/>
                <a:cs typeface="Trebuchet MS"/>
              </a:rPr>
              <a:t>a</a:t>
            </a:r>
            <a:r>
              <a:rPr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lang="pt-BR" sz="3600" b="0" spc="-270" dirty="0">
                <a:solidFill>
                  <a:srgbClr val="214057"/>
                </a:solidFill>
                <a:latin typeface="Trebuchet MS"/>
                <a:cs typeface="Trebuchet MS"/>
              </a:rPr>
              <a:t>LDO</a:t>
            </a:r>
            <a:r>
              <a:rPr sz="3600" b="0" spc="-265" dirty="0">
                <a:solidFill>
                  <a:srgbClr val="214057"/>
                </a:solidFill>
                <a:latin typeface="Trebuchet MS"/>
                <a:cs typeface="Trebuchet MS"/>
              </a:rPr>
              <a:t> </a:t>
            </a:r>
            <a:r>
              <a:rPr sz="3600" b="0" spc="405" dirty="0">
                <a:solidFill>
                  <a:srgbClr val="214057"/>
                </a:solidFill>
                <a:latin typeface="Trebuchet MS"/>
                <a:cs typeface="Trebuchet MS"/>
              </a:rPr>
              <a:t>202</a:t>
            </a:r>
            <a:r>
              <a:rPr lang="pt-BR" sz="3600" b="0" spc="405" dirty="0">
                <a:solidFill>
                  <a:srgbClr val="214057"/>
                </a:solidFill>
                <a:latin typeface="Trebuchet MS"/>
                <a:cs typeface="Trebuchet MS"/>
              </a:rPr>
              <a:t>6</a:t>
            </a:r>
            <a:endParaRPr sz="36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493" y="596974"/>
            <a:ext cx="904874" cy="8667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3400" y="2792191"/>
            <a:ext cx="10820400" cy="3788217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Aquisição de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  <a:cs typeface="Verdana"/>
              </a:rPr>
              <a:t>Novos Ônibus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 para Frota Municipal;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Manutenção de </a:t>
            </a: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</a:rPr>
              <a:t>Ônibus Escolares 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para os estudantes;</a:t>
            </a:r>
          </a:p>
          <a:p>
            <a:pPr marL="4699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05" dirty="0">
                <a:solidFill>
                  <a:srgbClr val="214057"/>
                </a:solidFill>
                <a:latin typeface="Arial Black" panose="020B0A04020102020204" pitchFamily="34" charset="0"/>
                <a:cs typeface="Verdana"/>
              </a:rPr>
              <a:t>Manutenção</a:t>
            </a:r>
            <a:r>
              <a:rPr lang="pt-BR" sz="2900" spc="-105" dirty="0">
                <a:solidFill>
                  <a:srgbClr val="214057"/>
                </a:solidFill>
                <a:latin typeface="Verdana"/>
                <a:cs typeface="Verdana"/>
              </a:rPr>
              <a:t> da Autarquia de Serviços de Transporte Coletivos de Araras.</a:t>
            </a:r>
          </a:p>
          <a:p>
            <a:pPr marL="469900" indent="-457200" algn="l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endParaRPr lang="pt-BR" sz="2900" spc="-105" dirty="0">
              <a:solidFill>
                <a:srgbClr val="214057"/>
              </a:solidFill>
              <a:latin typeface="Verdana"/>
              <a:cs typeface="Verdana"/>
            </a:endParaRPr>
          </a:p>
        </p:txBody>
      </p:sp>
      <p:pic>
        <p:nvPicPr>
          <p:cNvPr id="16" name="Picture 2" descr="assinatura_municipio_araras">
            <a:extLst>
              <a:ext uri="{FF2B5EF4-FFF2-40B4-BE49-F238E27FC236}">
                <a16:creationId xmlns:a16="http://schemas.microsoft.com/office/drawing/2014/main" id="{E98BFEFC-9007-4D85-AD05-3CC3C6D91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960EF9C-2A91-4CAE-9A88-AD7F6B22FDB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36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FE0486A-371F-4109-A96E-BEE593DED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872" y="4894482"/>
            <a:ext cx="6529623" cy="518677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243172C-B8A4-4197-BE07-03197051E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872" y="103882"/>
            <a:ext cx="6522574" cy="458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4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24630" y="397675"/>
            <a:ext cx="8028970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320" dirty="0">
                <a:solidFill>
                  <a:srgbClr val="008A8C"/>
                </a:solidFill>
              </a:rPr>
              <a:t>Água e Esgoto</a:t>
            </a:r>
            <a:endParaRPr spc="320" dirty="0">
              <a:solidFill>
                <a:srgbClr val="008A8C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1790700"/>
            <a:ext cx="10734675" cy="82612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4000" algn="just">
              <a:lnSpc>
                <a:spcPct val="100000"/>
              </a:lnSpc>
              <a:spcBef>
                <a:spcPts val="3600"/>
              </a:spcBef>
            </a:pPr>
            <a:r>
              <a:rPr sz="3600" spc="65" dirty="0">
                <a:solidFill>
                  <a:srgbClr val="008A8C"/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rgbClr val="008A8C"/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rgbClr val="008A8C"/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rgbClr val="008A8C"/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rgbClr val="008A8C"/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rgbClr val="008A8C"/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rgbClr val="008A8C"/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rgbClr val="008A8C"/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rgbClr val="008A8C"/>
                </a:solidFill>
                <a:latin typeface="Trebuchet MS"/>
                <a:cs typeface="Trebuchet MS"/>
              </a:rPr>
              <a:t>6</a:t>
            </a:r>
            <a:endParaRPr sz="3600" dirty="0">
              <a:latin typeface="Trebuchet MS"/>
              <a:cs typeface="Trebuchet MS"/>
            </a:endParaRPr>
          </a:p>
          <a:p>
            <a:pPr marL="504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Substituição da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Tubulação de Ferro por PVC</a:t>
            </a: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</a:p>
          <a:p>
            <a:pPr marL="504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Manutenção no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 Black"/>
              </a:rPr>
              <a:t>Sistema de Abastecimento de Água e Esgoto;</a:t>
            </a:r>
          </a:p>
          <a:p>
            <a:pPr marL="504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Manutenção do Programa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 Black"/>
              </a:rPr>
              <a:t> “Em Dia com o SAEMA”;</a:t>
            </a:r>
          </a:p>
          <a:p>
            <a:pPr marL="504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Manutenção da nova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 Black"/>
              </a:rPr>
              <a:t>Estação de Tratamento de Esgoto;</a:t>
            </a:r>
          </a:p>
          <a:p>
            <a:pPr marL="504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Instalação de 10 mil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hidrômetros </a:t>
            </a: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15 mil metros de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rede de esgoto</a:t>
            </a: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504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Manutenção da </a:t>
            </a:r>
            <a:r>
              <a:rPr lang="pt-BR" sz="2900" spc="-125" dirty="0">
                <a:solidFill>
                  <a:srgbClr val="008A8C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 Black"/>
              </a:rPr>
              <a:t>Autarquia de Serviços de Água e Esgoto no Município de Araras</a:t>
            </a:r>
            <a:r>
              <a:rPr lang="pt-BR" sz="2900" spc="-125" dirty="0">
                <a:solidFill>
                  <a:srgbClr val="008A8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</a:rPr>
              <a:t>.</a:t>
            </a:r>
          </a:p>
          <a:p>
            <a:pPr marL="504000" indent="-457200" algn="just">
              <a:lnSpc>
                <a:spcPct val="100000"/>
              </a:lnSpc>
              <a:spcBef>
                <a:spcPts val="3600"/>
              </a:spcBef>
              <a:buFontTx/>
              <a:buChar char="-"/>
            </a:pPr>
            <a:endParaRPr sz="2900" dirty="0">
              <a:latin typeface="Arial Black"/>
              <a:cs typeface="Arial Black"/>
            </a:endParaRPr>
          </a:p>
        </p:txBody>
      </p:sp>
      <p:pic>
        <p:nvPicPr>
          <p:cNvPr id="15" name="Picture 2" descr="assinatura_municipio_araras">
            <a:extLst>
              <a:ext uri="{FF2B5EF4-FFF2-40B4-BE49-F238E27FC236}">
                <a16:creationId xmlns:a16="http://schemas.microsoft.com/office/drawing/2014/main" id="{90D331B1-E343-452E-BC83-01A5A9A7E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58904"/>
            <a:ext cx="2971801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1A8C912D-AB07-468C-A172-3916B5DE5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6237"/>
            <a:ext cx="1104900" cy="103346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5219700"/>
            <a:ext cx="6727764" cy="4286250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53684F-0357-4D72-A00A-015B7635C71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37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D78167A-1872-4245-B5CA-6351C3770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205739"/>
            <a:ext cx="6727764" cy="48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6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3675" y="390629"/>
            <a:ext cx="9793605" cy="924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135" dirty="0">
                <a:solidFill>
                  <a:schemeClr val="accent3">
                    <a:lumMod val="75000"/>
                  </a:schemeClr>
                </a:solidFill>
              </a:rPr>
              <a:t>Câmara e Previdência</a:t>
            </a:r>
            <a:endParaRPr spc="295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740" y="2047121"/>
            <a:ext cx="10815320" cy="6479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0710" algn="just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Principais</a:t>
            </a:r>
            <a:r>
              <a:rPr sz="3600" spc="-270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45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entregas</a:t>
            </a:r>
            <a:r>
              <a:rPr sz="3600" spc="-270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10" dirty="0" err="1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estabelecidas</a:t>
            </a:r>
            <a:r>
              <a:rPr sz="3600" spc="-265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175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n</a:t>
            </a:r>
            <a:r>
              <a:rPr lang="pt-BR" sz="3600" spc="175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a</a:t>
            </a:r>
            <a:r>
              <a:rPr sz="3600" spc="-270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lang="pt-BR" sz="3600" spc="-270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LDO</a:t>
            </a:r>
            <a:r>
              <a:rPr sz="3600" spc="-265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 </a:t>
            </a:r>
            <a:r>
              <a:rPr sz="3600" spc="405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202</a:t>
            </a:r>
            <a:r>
              <a:rPr lang="pt-BR" sz="3600" spc="405" dirty="0">
                <a:solidFill>
                  <a:schemeClr val="accent3">
                    <a:lumMod val="75000"/>
                  </a:schemeClr>
                </a:solidFill>
                <a:latin typeface="Trebuchet MS"/>
                <a:cs typeface="Trebuchet MS"/>
              </a:rPr>
              <a:t>6</a:t>
            </a:r>
            <a:endParaRPr lang="pt-BR" sz="3000" spc="-150" dirty="0">
              <a:solidFill>
                <a:schemeClr val="accent3">
                  <a:lumMod val="75000"/>
                </a:schemeClr>
              </a:solidFill>
              <a:latin typeface="Verdana"/>
              <a:cs typeface="Arial Black"/>
            </a:endParaRPr>
          </a:p>
          <a:p>
            <a:pPr marL="469900" marR="890269" indent="-457200" algn="just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r>
              <a:rPr lang="pt-BR" sz="3000" spc="-15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 Black"/>
              </a:rPr>
              <a:t>Arrecadação Previdenciária </a:t>
            </a:r>
            <a:r>
              <a:rPr lang="pt-BR" sz="3000" spc="-150" dirty="0">
                <a:solidFill>
                  <a:schemeClr val="accent3">
                    <a:lumMod val="75000"/>
                  </a:schemeClr>
                </a:solidFill>
                <a:latin typeface="Verdana"/>
                <a:cs typeface="Arial Black"/>
              </a:rPr>
              <a:t>a fim de equilibrar a projeção atuarial; </a:t>
            </a:r>
          </a:p>
          <a:p>
            <a:pPr marL="469900" marR="890269" indent="-457200" algn="just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r>
              <a:rPr lang="pt-BR" sz="3000" spc="-150" dirty="0">
                <a:solidFill>
                  <a:schemeClr val="accent3">
                    <a:lumMod val="75000"/>
                  </a:schemeClr>
                </a:solidFill>
                <a:latin typeface="Verdana"/>
                <a:cs typeface="Arial Black"/>
              </a:rPr>
              <a:t>Manutenção do funcionamento</a:t>
            </a:r>
            <a:r>
              <a:rPr lang="pt-BR" sz="3000" spc="-15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 Black"/>
              </a:rPr>
              <a:t> da Câmara Municipal de Araras</a:t>
            </a:r>
            <a:r>
              <a:rPr lang="pt-BR" sz="3000" spc="-150" dirty="0">
                <a:solidFill>
                  <a:schemeClr val="accent3">
                    <a:lumMod val="75000"/>
                  </a:schemeClr>
                </a:solidFill>
                <a:latin typeface="Verdana"/>
                <a:cs typeface="Arial Black"/>
              </a:rPr>
              <a:t>;</a:t>
            </a:r>
          </a:p>
          <a:p>
            <a:pPr marL="469900" marR="890269" indent="-457200" algn="just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r>
              <a:rPr lang="pt-BR" sz="3000" spc="-150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cs typeface="Arial Black"/>
              </a:rPr>
              <a:t>Manutenção</a:t>
            </a:r>
            <a:r>
              <a:rPr lang="pt-BR" sz="3000" spc="-150" dirty="0">
                <a:solidFill>
                  <a:schemeClr val="accent3">
                    <a:lumMod val="75000"/>
                  </a:schemeClr>
                </a:solidFill>
                <a:latin typeface="Verdana"/>
                <a:cs typeface="Arial Black"/>
              </a:rPr>
              <a:t> da Autarquia Previdenciária.</a:t>
            </a:r>
          </a:p>
          <a:p>
            <a:pPr marL="469900" marR="890269" indent="-457200" algn="just">
              <a:lnSpc>
                <a:spcPct val="133300"/>
              </a:lnSpc>
              <a:spcBef>
                <a:spcPts val="2580"/>
              </a:spcBef>
              <a:buFontTx/>
              <a:buChar char="-"/>
            </a:pPr>
            <a:endParaRPr lang="pt-BR" sz="3000" spc="-150" dirty="0">
              <a:solidFill>
                <a:schemeClr val="accent3">
                  <a:lumMod val="75000"/>
                </a:schemeClr>
              </a:solidFill>
              <a:latin typeface="Verdana"/>
              <a:cs typeface="Arial Black"/>
            </a:endParaRPr>
          </a:p>
          <a:p>
            <a:pPr marL="12700" marR="890269" algn="just">
              <a:lnSpc>
                <a:spcPct val="133300"/>
              </a:lnSpc>
              <a:spcBef>
                <a:spcPts val="2580"/>
              </a:spcBef>
            </a:pPr>
            <a:endParaRPr sz="3000" dirty="0">
              <a:solidFill>
                <a:schemeClr val="accent3">
                  <a:lumMod val="75000"/>
                </a:schemeClr>
              </a:solidFill>
              <a:latin typeface="Arial Black"/>
              <a:cs typeface="Arial Black"/>
            </a:endParaRPr>
          </a:p>
        </p:txBody>
      </p:sp>
      <p:pic>
        <p:nvPicPr>
          <p:cNvPr id="11" name="Picture 2" descr="assinatura_municipio_araras">
            <a:extLst>
              <a:ext uri="{FF2B5EF4-FFF2-40B4-BE49-F238E27FC236}">
                <a16:creationId xmlns:a16="http://schemas.microsoft.com/office/drawing/2014/main" id="{C9462AB7-D633-4399-A2F4-6A86B4E84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58904"/>
            <a:ext cx="2971801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FB2A823-7298-47C3-AEF7-456A55787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13" y="390629"/>
            <a:ext cx="924560" cy="92456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7551795-843F-45E8-8CC4-509FE15DF3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38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D9E2791-83DC-4267-A412-EFE8F48E2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839" y="5829300"/>
            <a:ext cx="6385546" cy="41909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2BBBF2E-0D0A-48AA-8031-934E3465D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839" y="91228"/>
            <a:ext cx="6385546" cy="55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66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789" y="12185"/>
            <a:ext cx="18297525" cy="5131435"/>
            <a:chOff x="-4789" y="12185"/>
            <a:chExt cx="18297525" cy="5131435"/>
          </a:xfrm>
        </p:grpSpPr>
        <p:sp>
          <p:nvSpPr>
            <p:cNvPr id="3" name="object 3"/>
            <p:cNvSpPr/>
            <p:nvPr/>
          </p:nvSpPr>
          <p:spPr>
            <a:xfrm>
              <a:off x="7610" y="12185"/>
              <a:ext cx="18280380" cy="5131435"/>
            </a:xfrm>
            <a:custGeom>
              <a:avLst/>
              <a:gdLst/>
              <a:ahLst/>
              <a:cxnLst/>
              <a:rect l="l" t="t" r="r" b="b"/>
              <a:pathLst>
                <a:path w="18280380" h="5131435">
                  <a:moveTo>
                    <a:pt x="0" y="5131332"/>
                  </a:moveTo>
                  <a:lnTo>
                    <a:pt x="0" y="0"/>
                  </a:lnTo>
                  <a:lnTo>
                    <a:pt x="18280370" y="0"/>
                  </a:lnTo>
                  <a:lnTo>
                    <a:pt x="18280370" y="5131332"/>
                  </a:lnTo>
                  <a:lnTo>
                    <a:pt x="0" y="5131332"/>
                  </a:lnTo>
                  <a:close/>
                </a:path>
              </a:pathLst>
            </a:custGeom>
            <a:solidFill>
              <a:srgbClr val="5264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-26" y="4337507"/>
              <a:ext cx="18288000" cy="32384"/>
            </a:xfrm>
            <a:custGeom>
              <a:avLst/>
              <a:gdLst/>
              <a:ahLst/>
              <a:cxnLst/>
              <a:rect l="l" t="t" r="r" b="b"/>
              <a:pathLst>
                <a:path w="18288000" h="32385">
                  <a:moveTo>
                    <a:pt x="18287998" y="0"/>
                  </a:moveTo>
                  <a:lnTo>
                    <a:pt x="0" y="31856"/>
                  </a:lnTo>
                </a:path>
              </a:pathLst>
            </a:custGeom>
            <a:ln w="9524">
              <a:solidFill>
                <a:srgbClr val="FFFA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6000" y="791846"/>
            <a:ext cx="15039975" cy="29260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5600" spc="335" dirty="0">
                <a:solidFill>
                  <a:srgbClr val="FFFFFF"/>
                </a:solidFill>
              </a:rPr>
              <a:t>Acompanhe</a:t>
            </a:r>
            <a:r>
              <a:rPr sz="5600" spc="-260" dirty="0">
                <a:solidFill>
                  <a:srgbClr val="FFFFFF"/>
                </a:solidFill>
              </a:rPr>
              <a:t> </a:t>
            </a:r>
            <a:r>
              <a:rPr sz="5600" spc="405" dirty="0">
                <a:solidFill>
                  <a:srgbClr val="FFFFFF"/>
                </a:solidFill>
              </a:rPr>
              <a:t>as</a:t>
            </a:r>
            <a:r>
              <a:rPr sz="5600" spc="-260" dirty="0">
                <a:solidFill>
                  <a:srgbClr val="FFFFFF"/>
                </a:solidFill>
              </a:rPr>
              <a:t> </a:t>
            </a:r>
            <a:r>
              <a:rPr sz="5600" spc="185" dirty="0">
                <a:solidFill>
                  <a:srgbClr val="FFFFFF"/>
                </a:solidFill>
              </a:rPr>
              <a:t>notícias</a:t>
            </a:r>
            <a:r>
              <a:rPr sz="5600" spc="-260" dirty="0">
                <a:solidFill>
                  <a:srgbClr val="FFFFFF"/>
                </a:solidFill>
              </a:rPr>
              <a:t> </a:t>
            </a:r>
            <a:r>
              <a:rPr sz="5600" spc="335" dirty="0">
                <a:solidFill>
                  <a:srgbClr val="FFFFFF"/>
                </a:solidFill>
              </a:rPr>
              <a:t>do</a:t>
            </a:r>
            <a:r>
              <a:rPr sz="5600" spc="-260" dirty="0">
                <a:solidFill>
                  <a:srgbClr val="FFFFFF"/>
                </a:solidFill>
              </a:rPr>
              <a:t> </a:t>
            </a:r>
            <a:r>
              <a:rPr sz="5600" spc="150" dirty="0">
                <a:solidFill>
                  <a:srgbClr val="FFFFFF"/>
                </a:solidFill>
              </a:rPr>
              <a:t>município</a:t>
            </a:r>
            <a:r>
              <a:rPr sz="5600" spc="-260" dirty="0">
                <a:solidFill>
                  <a:srgbClr val="FFFFFF"/>
                </a:solidFill>
              </a:rPr>
              <a:t> </a:t>
            </a:r>
            <a:r>
              <a:rPr sz="5600" spc="210" dirty="0">
                <a:solidFill>
                  <a:srgbClr val="FFFFFF"/>
                </a:solidFill>
              </a:rPr>
              <a:t>pelas </a:t>
            </a:r>
            <a:r>
              <a:rPr sz="5600" spc="215" dirty="0">
                <a:solidFill>
                  <a:srgbClr val="FFFFFF"/>
                </a:solidFill>
              </a:rPr>
              <a:t>redes</a:t>
            </a:r>
            <a:r>
              <a:rPr sz="5600" spc="-265" dirty="0">
                <a:solidFill>
                  <a:srgbClr val="FFFFFF"/>
                </a:solidFill>
              </a:rPr>
              <a:t> </a:t>
            </a:r>
            <a:r>
              <a:rPr sz="5600" spc="254" dirty="0">
                <a:solidFill>
                  <a:srgbClr val="FFFFFF"/>
                </a:solidFill>
              </a:rPr>
              <a:t>sociais</a:t>
            </a:r>
            <a:r>
              <a:rPr sz="5600" spc="-265" dirty="0">
                <a:solidFill>
                  <a:srgbClr val="FFFFFF"/>
                </a:solidFill>
              </a:rPr>
              <a:t> </a:t>
            </a:r>
            <a:r>
              <a:rPr sz="5600" spc="295" dirty="0">
                <a:solidFill>
                  <a:srgbClr val="FFFFFF"/>
                </a:solidFill>
              </a:rPr>
              <a:t>da</a:t>
            </a:r>
            <a:r>
              <a:rPr sz="5600" spc="-260" dirty="0">
                <a:solidFill>
                  <a:srgbClr val="FFFFFF"/>
                </a:solidFill>
              </a:rPr>
              <a:t> </a:t>
            </a:r>
            <a:r>
              <a:rPr sz="5600" spc="85" dirty="0">
                <a:solidFill>
                  <a:srgbClr val="FFFFFF"/>
                </a:solidFill>
              </a:rPr>
              <a:t>Prefeitura</a:t>
            </a:r>
            <a:r>
              <a:rPr sz="5600" spc="-265" dirty="0">
                <a:solidFill>
                  <a:srgbClr val="FFFFFF"/>
                </a:solidFill>
              </a:rPr>
              <a:t> </a:t>
            </a:r>
            <a:r>
              <a:rPr sz="5600" spc="240" dirty="0">
                <a:solidFill>
                  <a:srgbClr val="FFFFFF"/>
                </a:solidFill>
              </a:rPr>
              <a:t>de</a:t>
            </a:r>
            <a:r>
              <a:rPr sz="5600" spc="-265" dirty="0">
                <a:solidFill>
                  <a:srgbClr val="FFFFFF"/>
                </a:solidFill>
              </a:rPr>
              <a:t> </a:t>
            </a:r>
            <a:r>
              <a:rPr lang="pt-BR" sz="5600" spc="65" dirty="0">
                <a:solidFill>
                  <a:srgbClr val="FFFFFF"/>
                </a:solidFill>
              </a:rPr>
              <a:t>Araras e suas Autarquias</a:t>
            </a:r>
            <a:r>
              <a:rPr sz="5600" spc="240" dirty="0">
                <a:solidFill>
                  <a:srgbClr val="FFFFFF"/>
                </a:solidFill>
              </a:rPr>
              <a:t>.</a:t>
            </a:r>
            <a:endParaRPr sz="5600" dirty="0"/>
          </a:p>
        </p:txBody>
      </p:sp>
      <p:grpSp>
        <p:nvGrpSpPr>
          <p:cNvPr id="6" name="object 6"/>
          <p:cNvGrpSpPr/>
          <p:nvPr/>
        </p:nvGrpSpPr>
        <p:grpSpPr>
          <a:xfrm>
            <a:off x="2836697" y="6039153"/>
            <a:ext cx="1200150" cy="1200150"/>
            <a:chOff x="2836697" y="6039153"/>
            <a:chExt cx="1200150" cy="1200150"/>
          </a:xfrm>
        </p:grpSpPr>
        <p:sp>
          <p:nvSpPr>
            <p:cNvPr id="7" name="object 7"/>
            <p:cNvSpPr/>
            <p:nvPr/>
          </p:nvSpPr>
          <p:spPr>
            <a:xfrm>
              <a:off x="2836697" y="6039153"/>
              <a:ext cx="1200150" cy="1200150"/>
            </a:xfrm>
            <a:custGeom>
              <a:avLst/>
              <a:gdLst/>
              <a:ahLst/>
              <a:cxnLst/>
              <a:rect l="l" t="t" r="r" b="b"/>
              <a:pathLst>
                <a:path w="1200150" h="1200150">
                  <a:moveTo>
                    <a:pt x="1017746" y="1200105"/>
                  </a:moveTo>
                  <a:lnTo>
                    <a:pt x="182366" y="1200105"/>
                  </a:lnTo>
                  <a:lnTo>
                    <a:pt x="133886" y="1193591"/>
                  </a:lnTo>
                  <a:lnTo>
                    <a:pt x="90323" y="1175209"/>
                  </a:lnTo>
                  <a:lnTo>
                    <a:pt x="53414" y="1146695"/>
                  </a:lnTo>
                  <a:lnTo>
                    <a:pt x="24898" y="1109787"/>
                  </a:lnTo>
                  <a:lnTo>
                    <a:pt x="6514" y="1066223"/>
                  </a:lnTo>
                  <a:lnTo>
                    <a:pt x="0" y="1017741"/>
                  </a:lnTo>
                  <a:lnTo>
                    <a:pt x="0" y="182366"/>
                  </a:lnTo>
                  <a:lnTo>
                    <a:pt x="6514" y="133885"/>
                  </a:lnTo>
                  <a:lnTo>
                    <a:pt x="24898" y="90322"/>
                  </a:lnTo>
                  <a:lnTo>
                    <a:pt x="53414" y="53413"/>
                  </a:lnTo>
                  <a:lnTo>
                    <a:pt x="90323" y="24898"/>
                  </a:lnTo>
                  <a:lnTo>
                    <a:pt x="133886" y="6514"/>
                  </a:lnTo>
                  <a:lnTo>
                    <a:pt x="182366" y="0"/>
                  </a:lnTo>
                  <a:lnTo>
                    <a:pt x="1017744" y="0"/>
                  </a:lnTo>
                  <a:lnTo>
                    <a:pt x="1066223" y="6514"/>
                  </a:lnTo>
                  <a:lnTo>
                    <a:pt x="1109784" y="24898"/>
                  </a:lnTo>
                  <a:lnTo>
                    <a:pt x="1146691" y="53413"/>
                  </a:lnTo>
                  <a:lnTo>
                    <a:pt x="1175204" y="90322"/>
                  </a:lnTo>
                  <a:lnTo>
                    <a:pt x="1193587" y="133885"/>
                  </a:lnTo>
                  <a:lnTo>
                    <a:pt x="1200100" y="182366"/>
                  </a:lnTo>
                  <a:lnTo>
                    <a:pt x="1200103" y="1017741"/>
                  </a:lnTo>
                  <a:lnTo>
                    <a:pt x="1193589" y="1066223"/>
                  </a:lnTo>
                  <a:lnTo>
                    <a:pt x="1175207" y="1109787"/>
                  </a:lnTo>
                  <a:lnTo>
                    <a:pt x="1146693" y="1146695"/>
                  </a:lnTo>
                  <a:lnTo>
                    <a:pt x="1109787" y="1175209"/>
                  </a:lnTo>
                  <a:lnTo>
                    <a:pt x="1066225" y="1193591"/>
                  </a:lnTo>
                  <a:lnTo>
                    <a:pt x="1017746" y="1200105"/>
                  </a:lnTo>
                  <a:close/>
                </a:path>
              </a:pathLst>
            </a:custGeom>
            <a:solidFill>
              <a:srgbClr val="1A46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16985" y="6272093"/>
              <a:ext cx="440055" cy="846455"/>
            </a:xfrm>
            <a:custGeom>
              <a:avLst/>
              <a:gdLst/>
              <a:ahLst/>
              <a:cxnLst/>
              <a:rect l="l" t="t" r="r" b="b"/>
              <a:pathLst>
                <a:path w="440054" h="846454">
                  <a:moveTo>
                    <a:pt x="285298" y="846457"/>
                  </a:moveTo>
                  <a:lnTo>
                    <a:pt x="129943" y="846457"/>
                  </a:lnTo>
                  <a:lnTo>
                    <a:pt x="129943" y="460363"/>
                  </a:lnTo>
                  <a:lnTo>
                    <a:pt x="0" y="460363"/>
                  </a:lnTo>
                  <a:lnTo>
                    <a:pt x="0" y="309889"/>
                  </a:lnTo>
                  <a:lnTo>
                    <a:pt x="129943" y="309889"/>
                  </a:lnTo>
                  <a:lnTo>
                    <a:pt x="129943" y="198927"/>
                  </a:lnTo>
                  <a:lnTo>
                    <a:pt x="134632" y="147356"/>
                  </a:lnTo>
                  <a:lnTo>
                    <a:pt x="148207" y="103168"/>
                  </a:lnTo>
                  <a:lnTo>
                    <a:pt x="169927" y="66564"/>
                  </a:lnTo>
                  <a:lnTo>
                    <a:pt x="199051" y="37743"/>
                  </a:lnTo>
                  <a:lnTo>
                    <a:pt x="234839" y="16909"/>
                  </a:lnTo>
                  <a:lnTo>
                    <a:pt x="276552" y="4260"/>
                  </a:lnTo>
                  <a:lnTo>
                    <a:pt x="323447" y="0"/>
                  </a:lnTo>
                  <a:lnTo>
                    <a:pt x="362889" y="669"/>
                  </a:lnTo>
                  <a:lnTo>
                    <a:pt x="396990" y="2279"/>
                  </a:lnTo>
                  <a:lnTo>
                    <a:pt x="423342" y="4233"/>
                  </a:lnTo>
                  <a:lnTo>
                    <a:pt x="439535" y="5934"/>
                  </a:lnTo>
                  <a:lnTo>
                    <a:pt x="439535" y="140510"/>
                  </a:lnTo>
                  <a:lnTo>
                    <a:pt x="359914" y="140555"/>
                  </a:lnTo>
                  <a:lnTo>
                    <a:pt x="321905" y="145874"/>
                  </a:lnTo>
                  <a:lnTo>
                    <a:pt x="299184" y="160845"/>
                  </a:lnTo>
                  <a:lnTo>
                    <a:pt x="288174" y="183986"/>
                  </a:lnTo>
                  <a:lnTo>
                    <a:pt x="285298" y="213813"/>
                  </a:lnTo>
                  <a:lnTo>
                    <a:pt x="285298" y="309887"/>
                  </a:lnTo>
                  <a:lnTo>
                    <a:pt x="434314" y="309887"/>
                  </a:lnTo>
                  <a:lnTo>
                    <a:pt x="414902" y="460360"/>
                  </a:lnTo>
                  <a:lnTo>
                    <a:pt x="285298" y="460360"/>
                  </a:lnTo>
                  <a:lnTo>
                    <a:pt x="285298" y="8464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893173" y="7269348"/>
            <a:ext cx="3085465" cy="4293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3709" marR="5080" indent="-461645">
              <a:lnSpc>
                <a:spcPct val="116100"/>
              </a:lnSpc>
              <a:spcBef>
                <a:spcPts val="100"/>
              </a:spcBef>
            </a:pPr>
            <a:r>
              <a:rPr sz="2550" dirty="0">
                <a:solidFill>
                  <a:srgbClr val="52648B"/>
                </a:solidFill>
                <a:latin typeface="Trebuchet MS"/>
                <a:cs typeface="Trebuchet MS"/>
              </a:rPr>
              <a:t>Prefeitura</a:t>
            </a:r>
            <a:r>
              <a:rPr sz="2550" spc="-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550" spc="114" dirty="0">
                <a:solidFill>
                  <a:srgbClr val="52648B"/>
                </a:solidFill>
                <a:latin typeface="Trebuchet MS"/>
                <a:cs typeface="Trebuchet MS"/>
              </a:rPr>
              <a:t>de</a:t>
            </a:r>
            <a:r>
              <a:rPr sz="2550" spc="-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2550" spc="-10" dirty="0">
                <a:solidFill>
                  <a:srgbClr val="52648B"/>
                </a:solidFill>
                <a:latin typeface="Trebuchet MS"/>
                <a:cs typeface="Trebuchet MS"/>
              </a:rPr>
              <a:t>Araras</a:t>
            </a:r>
            <a:endParaRPr sz="255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6047" y="6039252"/>
            <a:ext cx="1200149" cy="120014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248197" y="7269348"/>
            <a:ext cx="2494280" cy="884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2255">
              <a:lnSpc>
                <a:spcPct val="116100"/>
              </a:lnSpc>
              <a:spcBef>
                <a:spcPts val="100"/>
              </a:spcBef>
            </a:pPr>
            <a:r>
              <a:rPr sz="2550" spc="65" dirty="0">
                <a:solidFill>
                  <a:srgbClr val="52648B"/>
                </a:solidFill>
                <a:latin typeface="Trebuchet MS"/>
                <a:cs typeface="Trebuchet MS"/>
              </a:rPr>
              <a:t>@</a:t>
            </a:r>
            <a:r>
              <a:rPr lang="pt-BR" sz="2550" spc="65" dirty="0" err="1">
                <a:solidFill>
                  <a:srgbClr val="52648B"/>
                </a:solidFill>
                <a:latin typeface="Trebuchet MS"/>
                <a:cs typeface="Trebuchet MS"/>
              </a:rPr>
              <a:t>prefeituraararasoficial</a:t>
            </a:r>
            <a:endParaRPr sz="2550" dirty="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00497" y="7269348"/>
            <a:ext cx="2060575" cy="884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305">
              <a:lnSpc>
                <a:spcPct val="116100"/>
              </a:lnSpc>
              <a:spcBef>
                <a:spcPts val="100"/>
              </a:spcBef>
            </a:pPr>
            <a:r>
              <a:rPr sz="2550" spc="65" dirty="0">
                <a:solidFill>
                  <a:srgbClr val="52648B"/>
                </a:solidFill>
                <a:latin typeface="Trebuchet MS"/>
                <a:cs typeface="Trebuchet MS"/>
              </a:rPr>
              <a:t>@</a:t>
            </a:r>
            <a:r>
              <a:rPr lang="pt-BR" sz="2550" spc="65" dirty="0" err="1">
                <a:solidFill>
                  <a:srgbClr val="52648B"/>
                </a:solidFill>
                <a:latin typeface="Trebuchet MS"/>
                <a:cs typeface="Trebuchet MS"/>
              </a:rPr>
              <a:t>tcaararas.oficial</a:t>
            </a:r>
            <a:endParaRPr sz="2550" dirty="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4551654" y="6039251"/>
            <a:ext cx="1200150" cy="1200150"/>
            <a:chOff x="14551654" y="6039251"/>
            <a:chExt cx="1200150" cy="1200150"/>
          </a:xfrm>
        </p:grpSpPr>
        <p:sp>
          <p:nvSpPr>
            <p:cNvPr id="17" name="object 17"/>
            <p:cNvSpPr/>
            <p:nvPr/>
          </p:nvSpPr>
          <p:spPr>
            <a:xfrm>
              <a:off x="14551654" y="6039251"/>
              <a:ext cx="1200150" cy="1200150"/>
            </a:xfrm>
            <a:custGeom>
              <a:avLst/>
              <a:gdLst/>
              <a:ahLst/>
              <a:cxnLst/>
              <a:rect l="l" t="t" r="r" b="b"/>
              <a:pathLst>
                <a:path w="1200150" h="1200150">
                  <a:moveTo>
                    <a:pt x="1017758" y="1200150"/>
                  </a:moveTo>
                  <a:lnTo>
                    <a:pt x="182391" y="1200150"/>
                  </a:lnTo>
                  <a:lnTo>
                    <a:pt x="133954" y="1193624"/>
                  </a:lnTo>
                  <a:lnTo>
                    <a:pt x="90399" y="1175216"/>
                  </a:lnTo>
                  <a:lnTo>
                    <a:pt x="53475" y="1146674"/>
                  </a:lnTo>
                  <a:lnTo>
                    <a:pt x="24934" y="1109750"/>
                  </a:lnTo>
                  <a:lnTo>
                    <a:pt x="6525" y="1066195"/>
                  </a:lnTo>
                  <a:lnTo>
                    <a:pt x="0" y="1017758"/>
                  </a:lnTo>
                  <a:lnTo>
                    <a:pt x="0" y="182391"/>
                  </a:lnTo>
                  <a:lnTo>
                    <a:pt x="6525" y="133954"/>
                  </a:lnTo>
                  <a:lnTo>
                    <a:pt x="24934" y="90399"/>
                  </a:lnTo>
                  <a:lnTo>
                    <a:pt x="53475" y="53475"/>
                  </a:lnTo>
                  <a:lnTo>
                    <a:pt x="90399" y="24934"/>
                  </a:lnTo>
                  <a:lnTo>
                    <a:pt x="133954" y="6525"/>
                  </a:lnTo>
                  <a:lnTo>
                    <a:pt x="182391" y="0"/>
                  </a:lnTo>
                  <a:lnTo>
                    <a:pt x="1017758" y="0"/>
                  </a:lnTo>
                  <a:lnTo>
                    <a:pt x="1066195" y="6525"/>
                  </a:lnTo>
                  <a:lnTo>
                    <a:pt x="1109750" y="24934"/>
                  </a:lnTo>
                  <a:lnTo>
                    <a:pt x="1146674" y="53475"/>
                  </a:lnTo>
                  <a:lnTo>
                    <a:pt x="1175216" y="90399"/>
                  </a:lnTo>
                  <a:lnTo>
                    <a:pt x="1193624" y="133954"/>
                  </a:lnTo>
                  <a:lnTo>
                    <a:pt x="1200150" y="182391"/>
                  </a:lnTo>
                  <a:lnTo>
                    <a:pt x="1200149" y="1017758"/>
                  </a:lnTo>
                  <a:lnTo>
                    <a:pt x="1193624" y="1066195"/>
                  </a:lnTo>
                  <a:lnTo>
                    <a:pt x="1175215" y="1109750"/>
                  </a:lnTo>
                  <a:lnTo>
                    <a:pt x="1146674" y="1146674"/>
                  </a:lnTo>
                  <a:lnTo>
                    <a:pt x="1109750" y="1175216"/>
                  </a:lnTo>
                  <a:lnTo>
                    <a:pt x="1066195" y="1193624"/>
                  </a:lnTo>
                  <a:lnTo>
                    <a:pt x="1017758" y="1200150"/>
                  </a:lnTo>
                  <a:close/>
                </a:path>
              </a:pathLst>
            </a:custGeom>
            <a:solidFill>
              <a:srgbClr val="E42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726532" y="6352488"/>
              <a:ext cx="850900" cy="593090"/>
            </a:xfrm>
            <a:custGeom>
              <a:avLst/>
              <a:gdLst/>
              <a:ahLst/>
              <a:cxnLst/>
              <a:rect l="l" t="t" r="r" b="b"/>
              <a:pathLst>
                <a:path w="850900" h="593090">
                  <a:moveTo>
                    <a:pt x="478453" y="592476"/>
                  </a:moveTo>
                  <a:lnTo>
                    <a:pt x="372090" y="592403"/>
                  </a:lnTo>
                  <a:lnTo>
                    <a:pt x="318902" y="592025"/>
                  </a:lnTo>
                  <a:lnTo>
                    <a:pt x="265760" y="590997"/>
                  </a:lnTo>
                  <a:lnTo>
                    <a:pt x="212689" y="588995"/>
                  </a:lnTo>
                  <a:lnTo>
                    <a:pt x="159710" y="585694"/>
                  </a:lnTo>
                  <a:lnTo>
                    <a:pt x="106846" y="580771"/>
                  </a:lnTo>
                  <a:lnTo>
                    <a:pt x="48075" y="554138"/>
                  </a:lnTo>
                  <a:lnTo>
                    <a:pt x="14816" y="497297"/>
                  </a:lnTo>
                  <a:lnTo>
                    <a:pt x="6250" y="448112"/>
                  </a:lnTo>
                  <a:lnTo>
                    <a:pt x="1852" y="397597"/>
                  </a:lnTo>
                  <a:lnTo>
                    <a:pt x="231" y="346691"/>
                  </a:lnTo>
                  <a:lnTo>
                    <a:pt x="0" y="296333"/>
                  </a:lnTo>
                  <a:lnTo>
                    <a:pt x="260" y="245974"/>
                  </a:lnTo>
                  <a:lnTo>
                    <a:pt x="1930" y="195068"/>
                  </a:lnTo>
                  <a:lnTo>
                    <a:pt x="6338" y="144553"/>
                  </a:lnTo>
                  <a:lnTo>
                    <a:pt x="14816" y="95369"/>
                  </a:lnTo>
                  <a:lnTo>
                    <a:pt x="47997" y="38528"/>
                  </a:lnTo>
                  <a:lnTo>
                    <a:pt x="106846" y="11895"/>
                  </a:lnTo>
                  <a:lnTo>
                    <a:pt x="159724" y="6883"/>
                  </a:lnTo>
                  <a:lnTo>
                    <a:pt x="212735" y="3524"/>
                  </a:lnTo>
                  <a:lnTo>
                    <a:pt x="265839" y="1486"/>
                  </a:lnTo>
                  <a:lnTo>
                    <a:pt x="318995" y="440"/>
                  </a:lnTo>
                  <a:lnTo>
                    <a:pt x="372162" y="55"/>
                  </a:lnTo>
                  <a:lnTo>
                    <a:pt x="425300" y="0"/>
                  </a:lnTo>
                  <a:lnTo>
                    <a:pt x="478439" y="55"/>
                  </a:lnTo>
                  <a:lnTo>
                    <a:pt x="531606" y="440"/>
                  </a:lnTo>
                  <a:lnTo>
                    <a:pt x="584762" y="1486"/>
                  </a:lnTo>
                  <a:lnTo>
                    <a:pt x="637866" y="3524"/>
                  </a:lnTo>
                  <a:lnTo>
                    <a:pt x="690877" y="6883"/>
                  </a:lnTo>
                  <a:lnTo>
                    <a:pt x="743754" y="11895"/>
                  </a:lnTo>
                  <a:lnTo>
                    <a:pt x="802525" y="38528"/>
                  </a:lnTo>
                  <a:lnTo>
                    <a:pt x="835785" y="95369"/>
                  </a:lnTo>
                  <a:lnTo>
                    <a:pt x="844351" y="144553"/>
                  </a:lnTo>
                  <a:lnTo>
                    <a:pt x="848749" y="195068"/>
                  </a:lnTo>
                  <a:lnTo>
                    <a:pt x="850370" y="245974"/>
                  </a:lnTo>
                  <a:lnTo>
                    <a:pt x="850601" y="296333"/>
                  </a:lnTo>
                  <a:lnTo>
                    <a:pt x="850370" y="346691"/>
                  </a:lnTo>
                  <a:lnTo>
                    <a:pt x="848749" y="397597"/>
                  </a:lnTo>
                  <a:lnTo>
                    <a:pt x="844351" y="448112"/>
                  </a:lnTo>
                  <a:lnTo>
                    <a:pt x="835785" y="497297"/>
                  </a:lnTo>
                  <a:lnTo>
                    <a:pt x="802604" y="554138"/>
                  </a:lnTo>
                  <a:lnTo>
                    <a:pt x="743754" y="580771"/>
                  </a:lnTo>
                  <a:lnTo>
                    <a:pt x="690949" y="585709"/>
                  </a:lnTo>
                  <a:lnTo>
                    <a:pt x="637959" y="589041"/>
                  </a:lnTo>
                  <a:lnTo>
                    <a:pt x="584840" y="591075"/>
                  </a:lnTo>
                  <a:lnTo>
                    <a:pt x="531653" y="592117"/>
                  </a:lnTo>
                  <a:lnTo>
                    <a:pt x="478453" y="592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062307" y="6490638"/>
              <a:ext cx="247015" cy="318135"/>
            </a:xfrm>
            <a:custGeom>
              <a:avLst/>
              <a:gdLst/>
              <a:ahLst/>
              <a:cxnLst/>
              <a:rect l="l" t="t" r="r" b="b"/>
              <a:pathLst>
                <a:path w="247015" h="318134">
                  <a:moveTo>
                    <a:pt x="0" y="317827"/>
                  </a:moveTo>
                  <a:lnTo>
                    <a:pt x="0" y="0"/>
                  </a:lnTo>
                  <a:lnTo>
                    <a:pt x="246874" y="158809"/>
                  </a:lnTo>
                  <a:lnTo>
                    <a:pt x="0" y="317827"/>
                  </a:lnTo>
                  <a:close/>
                </a:path>
              </a:pathLst>
            </a:custGeom>
            <a:solidFill>
              <a:srgbClr val="E42D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4018212" y="7269348"/>
            <a:ext cx="2265680" cy="8845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955" marR="5080" indent="-135890">
              <a:lnSpc>
                <a:spcPct val="116100"/>
              </a:lnSpc>
              <a:spcBef>
                <a:spcPts val="100"/>
              </a:spcBef>
            </a:pPr>
            <a:r>
              <a:rPr sz="2550" spc="75" dirty="0">
                <a:solidFill>
                  <a:srgbClr val="52648B"/>
                </a:solidFill>
                <a:latin typeface="Trebuchet MS"/>
                <a:cs typeface="Trebuchet MS"/>
              </a:rPr>
              <a:t>@</a:t>
            </a:r>
            <a:r>
              <a:rPr sz="2550" spc="75" dirty="0" err="1">
                <a:solidFill>
                  <a:srgbClr val="52648B"/>
                </a:solidFill>
                <a:latin typeface="Trebuchet MS"/>
                <a:cs typeface="Trebuchet MS"/>
              </a:rPr>
              <a:t>Prefeiturade</a:t>
            </a:r>
            <a:r>
              <a:rPr sz="2550" spc="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2550" spc="-10" dirty="0">
                <a:solidFill>
                  <a:srgbClr val="52648B"/>
                </a:solidFill>
                <a:latin typeface="Trebuchet MS"/>
                <a:cs typeface="Trebuchet MS"/>
              </a:rPr>
              <a:t>Araras</a:t>
            </a:r>
            <a:r>
              <a:rPr sz="2550" spc="-10" dirty="0" err="1">
                <a:solidFill>
                  <a:srgbClr val="52648B"/>
                </a:solidFill>
                <a:latin typeface="Trebuchet MS"/>
                <a:cs typeface="Trebuchet MS"/>
              </a:rPr>
              <a:t>Oficial</a:t>
            </a:r>
            <a:endParaRPr sz="2550" dirty="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91930" y="7526097"/>
            <a:ext cx="2494279" cy="40652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pt-BR" sz="2550" spc="135" dirty="0">
                <a:solidFill>
                  <a:srgbClr val="52648B"/>
                </a:solidFill>
                <a:latin typeface="Trebuchet MS"/>
                <a:cs typeface="Trebuchet MS"/>
              </a:rPr>
              <a:t>@</a:t>
            </a:r>
            <a:r>
              <a:rPr lang="pt-BR" sz="2550" spc="135" dirty="0" err="1">
                <a:solidFill>
                  <a:srgbClr val="52648B"/>
                </a:solidFill>
                <a:latin typeface="Trebuchet MS"/>
                <a:cs typeface="Trebuchet MS"/>
              </a:rPr>
              <a:t>saema_araras</a:t>
            </a:r>
            <a:endParaRPr sz="2550" dirty="0">
              <a:latin typeface="Trebuchet MS"/>
              <a:cs typeface="Trebuchet MS"/>
            </a:endParaRPr>
          </a:p>
        </p:txBody>
      </p:sp>
      <p:pic>
        <p:nvPicPr>
          <p:cNvPr id="24" name="Picture 2" descr="assinatura_municipio_araras">
            <a:extLst>
              <a:ext uri="{FF2B5EF4-FFF2-40B4-BE49-F238E27FC236}">
                <a16:creationId xmlns:a16="http://schemas.microsoft.com/office/drawing/2014/main" id="{68722B8E-6BB8-479D-A7F8-312373D3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58904"/>
            <a:ext cx="2971801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ject 10">
            <a:extLst>
              <a:ext uri="{FF2B5EF4-FFF2-40B4-BE49-F238E27FC236}">
                <a16:creationId xmlns:a16="http://schemas.microsoft.com/office/drawing/2014/main" id="{827D8C59-834A-4568-ACCE-C1F3478CBE6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58251" y="6076951"/>
            <a:ext cx="1200149" cy="1200149"/>
          </a:xfrm>
          <a:prstGeom prst="rect">
            <a:avLst/>
          </a:prstGeom>
        </p:spPr>
      </p:pic>
      <p:pic>
        <p:nvPicPr>
          <p:cNvPr id="26" name="object 10">
            <a:extLst>
              <a:ext uri="{FF2B5EF4-FFF2-40B4-BE49-F238E27FC236}">
                <a16:creationId xmlns:a16="http://schemas.microsoft.com/office/drawing/2014/main" id="{3295F6A4-06DC-416E-A3DD-A0F3729BB90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1" y="6057900"/>
            <a:ext cx="1200149" cy="1200149"/>
          </a:xfrm>
          <a:prstGeom prst="rect">
            <a:avLst/>
          </a:prstGeom>
        </p:spPr>
      </p:pic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BC824725-F7E5-4CBD-A755-FE199F5B010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39</a:t>
            </a:fld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9407" y="7180733"/>
            <a:ext cx="5830570" cy="504190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274955">
              <a:lnSpc>
                <a:spcPts val="3850"/>
              </a:lnSpc>
            </a:pPr>
            <a:r>
              <a:rPr sz="3600" b="1" spc="-10" dirty="0">
                <a:solidFill>
                  <a:srgbClr val="FFFFFF"/>
                </a:solidFill>
                <a:latin typeface="Trebuchet MS"/>
                <a:cs typeface="Trebuchet MS"/>
              </a:rPr>
              <a:t>Lei</a:t>
            </a:r>
            <a:r>
              <a:rPr sz="3600" b="1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114" dirty="0">
                <a:solidFill>
                  <a:srgbClr val="FFFFFF"/>
                </a:solidFill>
                <a:latin typeface="Trebuchet MS"/>
                <a:cs typeface="Trebuchet MS"/>
              </a:rPr>
              <a:t>Orçamentária</a:t>
            </a:r>
            <a:r>
              <a:rPr sz="3600" b="1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125" dirty="0">
                <a:solidFill>
                  <a:srgbClr val="FFFFFF"/>
                </a:solidFill>
                <a:latin typeface="Trebuchet MS"/>
                <a:cs typeface="Trebuchet MS"/>
              </a:rPr>
              <a:t>Anual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56" y="7877826"/>
            <a:ext cx="83647" cy="836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84805" y="7622547"/>
            <a:ext cx="6580505" cy="1330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800"/>
              </a:lnSpc>
              <a:spcBef>
                <a:spcPts val="90"/>
              </a:spcBef>
            </a:pPr>
            <a:r>
              <a:rPr sz="2600" spc="100" dirty="0">
                <a:solidFill>
                  <a:srgbClr val="52648B"/>
                </a:solidFill>
                <a:latin typeface="Trebuchet MS"/>
                <a:cs typeface="Trebuchet MS"/>
              </a:rPr>
              <a:t>Estimar</a:t>
            </a:r>
            <a:r>
              <a:rPr sz="2600" spc="-16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80" dirty="0">
                <a:solidFill>
                  <a:srgbClr val="52648B"/>
                </a:solidFill>
                <a:latin typeface="Trebuchet MS"/>
                <a:cs typeface="Trebuchet MS"/>
              </a:rPr>
              <a:t>receitas</a:t>
            </a:r>
            <a:r>
              <a:rPr sz="2600" spc="-16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95" dirty="0">
                <a:solidFill>
                  <a:srgbClr val="52648B"/>
                </a:solidFill>
                <a:latin typeface="Trebuchet MS"/>
                <a:cs typeface="Trebuchet MS"/>
              </a:rPr>
              <a:t>e</a:t>
            </a:r>
            <a:r>
              <a:rPr sz="2600" spc="-16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52648B"/>
                </a:solidFill>
                <a:latin typeface="Trebuchet MS"/>
                <a:cs typeface="Trebuchet MS"/>
              </a:rPr>
              <a:t>fixar</a:t>
            </a:r>
            <a:r>
              <a:rPr sz="2600" spc="-16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90" dirty="0">
                <a:solidFill>
                  <a:srgbClr val="52648B"/>
                </a:solidFill>
                <a:latin typeface="Trebuchet MS"/>
                <a:cs typeface="Trebuchet MS"/>
              </a:rPr>
              <a:t>despesas</a:t>
            </a:r>
            <a:r>
              <a:rPr sz="2600" spc="-16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80" dirty="0">
                <a:solidFill>
                  <a:srgbClr val="52648B"/>
                </a:solidFill>
                <a:latin typeface="Trebuchet MS"/>
                <a:cs typeface="Trebuchet MS"/>
              </a:rPr>
              <a:t>públicas </a:t>
            </a:r>
            <a:r>
              <a:rPr sz="2600" spc="160" dirty="0">
                <a:solidFill>
                  <a:srgbClr val="52648B"/>
                </a:solidFill>
                <a:latin typeface="Trebuchet MS"/>
                <a:cs typeface="Trebuchet MS"/>
              </a:rPr>
              <a:t>Execução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70" dirty="0">
                <a:solidFill>
                  <a:srgbClr val="52648B"/>
                </a:solidFill>
                <a:latin typeface="Trebuchet MS"/>
                <a:cs typeface="Trebuchet MS"/>
              </a:rPr>
              <a:t>do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35" dirty="0">
                <a:solidFill>
                  <a:srgbClr val="52648B"/>
                </a:solidFill>
                <a:latin typeface="Trebuchet MS"/>
                <a:cs typeface="Trebuchet MS"/>
              </a:rPr>
              <a:t>planejamento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spc="140" dirty="0">
                <a:solidFill>
                  <a:srgbClr val="52648B"/>
                </a:solidFill>
                <a:latin typeface="Trebuchet MS"/>
                <a:cs typeface="Trebuchet MS"/>
              </a:rPr>
              <a:t>Curto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20" dirty="0">
                <a:solidFill>
                  <a:srgbClr val="52648B"/>
                </a:solidFill>
                <a:latin typeface="Trebuchet MS"/>
                <a:cs typeface="Trebuchet MS"/>
              </a:rPr>
              <a:t>prazo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65" dirty="0">
                <a:solidFill>
                  <a:srgbClr val="52648B"/>
                </a:solidFill>
                <a:latin typeface="Trebuchet MS"/>
                <a:cs typeface="Trebuchet MS"/>
              </a:rPr>
              <a:t>(vigência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52648B"/>
                </a:solidFill>
                <a:latin typeface="Trebuchet MS"/>
                <a:cs typeface="Trebuchet MS"/>
              </a:rPr>
              <a:t>anual)</a:t>
            </a:r>
            <a:endParaRPr sz="260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56" y="8312795"/>
            <a:ext cx="83647" cy="8364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56" y="8747764"/>
            <a:ext cx="83647" cy="8364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28382" y="2516609"/>
            <a:ext cx="4189729" cy="488950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273050">
              <a:lnSpc>
                <a:spcPts val="3845"/>
              </a:lnSpc>
            </a:pPr>
            <a:r>
              <a:rPr sz="3600" b="1" spc="110" dirty="0">
                <a:solidFill>
                  <a:srgbClr val="FFFFFF"/>
                </a:solidFill>
                <a:latin typeface="Trebuchet MS"/>
                <a:cs typeface="Trebuchet MS"/>
              </a:rPr>
              <a:t>Plano</a:t>
            </a:r>
            <a:r>
              <a:rPr sz="3600" b="1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Trebuchet MS"/>
                <a:cs typeface="Trebuchet MS"/>
              </a:rPr>
              <a:t>Plurianual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56" y="3228162"/>
            <a:ext cx="83647" cy="8364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84805" y="2972882"/>
            <a:ext cx="6227445" cy="1330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800"/>
              </a:lnSpc>
              <a:spcBef>
                <a:spcPts val="90"/>
              </a:spcBef>
            </a:pPr>
            <a:r>
              <a:rPr sz="2600" spc="110" dirty="0">
                <a:solidFill>
                  <a:srgbClr val="52648B"/>
                </a:solidFill>
                <a:latin typeface="Trebuchet MS"/>
                <a:cs typeface="Trebuchet MS"/>
              </a:rPr>
              <a:t>Estabelece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dirty="0">
                <a:solidFill>
                  <a:srgbClr val="52648B"/>
                </a:solidFill>
                <a:latin typeface="Trebuchet MS"/>
                <a:cs typeface="Trebuchet MS"/>
              </a:rPr>
              <a:t>diretrizes,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60" dirty="0">
                <a:solidFill>
                  <a:srgbClr val="52648B"/>
                </a:solidFill>
                <a:latin typeface="Trebuchet MS"/>
                <a:cs typeface="Trebuchet MS"/>
              </a:rPr>
              <a:t>objetivos</a:t>
            </a:r>
            <a:r>
              <a:rPr sz="2600" spc="-17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95" dirty="0">
                <a:solidFill>
                  <a:srgbClr val="52648B"/>
                </a:solidFill>
                <a:latin typeface="Trebuchet MS"/>
                <a:cs typeface="Trebuchet MS"/>
              </a:rPr>
              <a:t>e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20" dirty="0">
                <a:solidFill>
                  <a:srgbClr val="52648B"/>
                </a:solidFill>
                <a:latin typeface="Trebuchet MS"/>
                <a:cs typeface="Trebuchet MS"/>
              </a:rPr>
              <a:t>metas </a:t>
            </a:r>
            <a:r>
              <a:rPr sz="2600" spc="140" dirty="0">
                <a:solidFill>
                  <a:srgbClr val="52648B"/>
                </a:solidFill>
                <a:latin typeface="Trebuchet MS"/>
                <a:cs typeface="Trebuchet MS"/>
              </a:rPr>
              <a:t>Médio</a:t>
            </a:r>
            <a:r>
              <a:rPr sz="2600" spc="-1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20" dirty="0">
                <a:solidFill>
                  <a:srgbClr val="52648B"/>
                </a:solidFill>
                <a:latin typeface="Trebuchet MS"/>
                <a:cs typeface="Trebuchet MS"/>
              </a:rPr>
              <a:t>prazo</a:t>
            </a:r>
            <a:r>
              <a:rPr sz="2600" spc="-1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60" dirty="0">
                <a:solidFill>
                  <a:srgbClr val="52648B"/>
                </a:solidFill>
                <a:latin typeface="Trebuchet MS"/>
                <a:cs typeface="Trebuchet MS"/>
              </a:rPr>
              <a:t>(quatro</a:t>
            </a:r>
            <a:r>
              <a:rPr sz="2600" spc="-1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00" dirty="0">
                <a:solidFill>
                  <a:srgbClr val="52648B"/>
                </a:solidFill>
                <a:latin typeface="Trebuchet MS"/>
                <a:cs typeface="Trebuchet MS"/>
              </a:rPr>
              <a:t>anos)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600" spc="60" dirty="0">
                <a:solidFill>
                  <a:srgbClr val="52648B"/>
                </a:solidFill>
                <a:latin typeface="Trebuchet MS"/>
                <a:cs typeface="Trebuchet MS"/>
              </a:rPr>
              <a:t>Projetos</a:t>
            </a:r>
            <a:r>
              <a:rPr sz="2600" spc="-17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95" dirty="0">
                <a:solidFill>
                  <a:srgbClr val="52648B"/>
                </a:solidFill>
                <a:latin typeface="Trebuchet MS"/>
                <a:cs typeface="Trebuchet MS"/>
              </a:rPr>
              <a:t>e</a:t>
            </a:r>
            <a:r>
              <a:rPr sz="2600" spc="-17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95" dirty="0">
                <a:solidFill>
                  <a:srgbClr val="52648B"/>
                </a:solidFill>
                <a:latin typeface="Trebuchet MS"/>
                <a:cs typeface="Trebuchet MS"/>
              </a:rPr>
              <a:t>Atividades</a:t>
            </a:r>
            <a:r>
              <a:rPr sz="2600" spc="-16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50" dirty="0">
                <a:solidFill>
                  <a:srgbClr val="52648B"/>
                </a:solidFill>
                <a:latin typeface="Trebuchet MS"/>
                <a:cs typeface="Trebuchet MS"/>
              </a:rPr>
              <a:t>Finalísticas</a:t>
            </a:r>
            <a:endParaRPr sz="26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56" y="3663131"/>
            <a:ext cx="83647" cy="8364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1656" y="4098100"/>
            <a:ext cx="83647" cy="8364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29116" y="4606823"/>
            <a:ext cx="7392670" cy="461009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275590">
              <a:lnSpc>
                <a:spcPts val="3629"/>
              </a:lnSpc>
            </a:pPr>
            <a:r>
              <a:rPr sz="3600" b="1" spc="-10" dirty="0">
                <a:solidFill>
                  <a:srgbClr val="FFFFFF"/>
                </a:solidFill>
                <a:latin typeface="Trebuchet MS"/>
                <a:cs typeface="Trebuchet MS"/>
              </a:rPr>
              <a:t>Lei</a:t>
            </a:r>
            <a:r>
              <a:rPr sz="3600" b="1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15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3600" b="1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55" dirty="0">
                <a:solidFill>
                  <a:srgbClr val="FFFFFF"/>
                </a:solidFill>
                <a:latin typeface="Trebuchet MS"/>
                <a:cs typeface="Trebuchet MS"/>
              </a:rPr>
              <a:t>Diretrizes</a:t>
            </a:r>
            <a:r>
              <a:rPr sz="3600" b="1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600" b="1" spc="105" dirty="0">
                <a:solidFill>
                  <a:srgbClr val="FFFFFF"/>
                </a:solidFill>
                <a:latin typeface="Trebuchet MS"/>
                <a:cs typeface="Trebuchet MS"/>
              </a:rPr>
              <a:t>Orçamentária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56" y="5303930"/>
            <a:ext cx="83647" cy="8364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584805" y="5048651"/>
            <a:ext cx="6142355" cy="1765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9800"/>
              </a:lnSpc>
              <a:spcBef>
                <a:spcPts val="90"/>
              </a:spcBef>
            </a:pPr>
            <a:r>
              <a:rPr sz="2600" spc="100" dirty="0">
                <a:solidFill>
                  <a:srgbClr val="52648B"/>
                </a:solidFill>
                <a:latin typeface="Trebuchet MS"/>
                <a:cs typeface="Trebuchet MS"/>
              </a:rPr>
              <a:t>Estabelecer</a:t>
            </a:r>
            <a:r>
              <a:rPr sz="2600" spc="-1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40" dirty="0">
                <a:solidFill>
                  <a:srgbClr val="52648B"/>
                </a:solidFill>
                <a:latin typeface="Trebuchet MS"/>
                <a:cs typeface="Trebuchet MS"/>
              </a:rPr>
              <a:t>metas</a:t>
            </a:r>
            <a:r>
              <a:rPr sz="26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95" dirty="0">
                <a:solidFill>
                  <a:srgbClr val="52648B"/>
                </a:solidFill>
                <a:latin typeface="Trebuchet MS"/>
                <a:cs typeface="Trebuchet MS"/>
              </a:rPr>
              <a:t>e</a:t>
            </a:r>
            <a:r>
              <a:rPr sz="26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80" dirty="0">
                <a:solidFill>
                  <a:srgbClr val="52648B"/>
                </a:solidFill>
                <a:latin typeface="Trebuchet MS"/>
                <a:cs typeface="Trebuchet MS"/>
              </a:rPr>
              <a:t>prioridades</a:t>
            </a:r>
            <a:r>
              <a:rPr sz="26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75" dirty="0">
                <a:solidFill>
                  <a:srgbClr val="52648B"/>
                </a:solidFill>
                <a:latin typeface="Trebuchet MS"/>
                <a:cs typeface="Trebuchet MS"/>
              </a:rPr>
              <a:t>para</a:t>
            </a:r>
            <a:r>
              <a:rPr sz="26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14" dirty="0">
                <a:solidFill>
                  <a:srgbClr val="52648B"/>
                </a:solidFill>
                <a:latin typeface="Trebuchet MS"/>
                <a:cs typeface="Trebuchet MS"/>
              </a:rPr>
              <a:t>o </a:t>
            </a:r>
            <a:r>
              <a:rPr sz="2600" spc="65" dirty="0">
                <a:solidFill>
                  <a:srgbClr val="52648B"/>
                </a:solidFill>
                <a:latin typeface="Trebuchet MS"/>
                <a:cs typeface="Trebuchet MS"/>
              </a:rPr>
              <a:t>exercício</a:t>
            </a:r>
            <a:endParaRPr sz="2600">
              <a:latin typeface="Trebuchet MS"/>
              <a:cs typeface="Trebuchet MS"/>
            </a:endParaRPr>
          </a:p>
          <a:p>
            <a:pPr marL="12700" marR="1665605">
              <a:lnSpc>
                <a:spcPct val="109800"/>
              </a:lnSpc>
            </a:pPr>
            <a:r>
              <a:rPr sz="2600" spc="60" dirty="0">
                <a:solidFill>
                  <a:srgbClr val="52648B"/>
                </a:solidFill>
                <a:latin typeface="Trebuchet MS"/>
                <a:cs typeface="Trebuchet MS"/>
              </a:rPr>
              <a:t>Orienta</a:t>
            </a:r>
            <a:r>
              <a:rPr sz="2600" spc="-19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65" dirty="0">
                <a:solidFill>
                  <a:srgbClr val="52648B"/>
                </a:solidFill>
                <a:latin typeface="Trebuchet MS"/>
                <a:cs typeface="Trebuchet MS"/>
              </a:rPr>
              <a:t>a</a:t>
            </a:r>
            <a:r>
              <a:rPr sz="2600" spc="-19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85" dirty="0">
                <a:solidFill>
                  <a:srgbClr val="52648B"/>
                </a:solidFill>
                <a:latin typeface="Trebuchet MS"/>
                <a:cs typeface="Trebuchet MS"/>
              </a:rPr>
              <a:t>elaboração</a:t>
            </a:r>
            <a:r>
              <a:rPr sz="2600" spc="-19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20" dirty="0">
                <a:solidFill>
                  <a:srgbClr val="52648B"/>
                </a:solidFill>
                <a:latin typeface="Trebuchet MS"/>
                <a:cs typeface="Trebuchet MS"/>
              </a:rPr>
              <a:t>da</a:t>
            </a:r>
            <a:r>
              <a:rPr sz="2600" spc="-18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80" dirty="0">
                <a:solidFill>
                  <a:srgbClr val="52648B"/>
                </a:solidFill>
                <a:latin typeface="Trebuchet MS"/>
                <a:cs typeface="Trebuchet MS"/>
              </a:rPr>
              <a:t>LOA </a:t>
            </a:r>
            <a:r>
              <a:rPr sz="2600" spc="140" dirty="0">
                <a:solidFill>
                  <a:srgbClr val="52648B"/>
                </a:solidFill>
                <a:latin typeface="Trebuchet MS"/>
                <a:cs typeface="Trebuchet MS"/>
              </a:rPr>
              <a:t>Curto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120" dirty="0">
                <a:solidFill>
                  <a:srgbClr val="52648B"/>
                </a:solidFill>
                <a:latin typeface="Trebuchet MS"/>
                <a:cs typeface="Trebuchet MS"/>
              </a:rPr>
              <a:t>prazo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65" dirty="0">
                <a:solidFill>
                  <a:srgbClr val="52648B"/>
                </a:solidFill>
                <a:latin typeface="Trebuchet MS"/>
                <a:cs typeface="Trebuchet MS"/>
              </a:rPr>
              <a:t>(vigência</a:t>
            </a:r>
            <a:r>
              <a:rPr sz="2600" spc="-17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600" spc="-10" dirty="0">
                <a:solidFill>
                  <a:srgbClr val="52648B"/>
                </a:solidFill>
                <a:latin typeface="Trebuchet MS"/>
                <a:cs typeface="Trebuchet MS"/>
              </a:rPr>
              <a:t>anual)</a:t>
            </a:r>
            <a:endParaRPr sz="26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56" y="6173868"/>
            <a:ext cx="83647" cy="83647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71656" y="6608837"/>
            <a:ext cx="83647" cy="83647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85" dirty="0"/>
              <a:t>Ciclo</a:t>
            </a:r>
            <a:r>
              <a:rPr spc="-225" dirty="0"/>
              <a:t> </a:t>
            </a:r>
            <a:r>
              <a:rPr spc="310" dirty="0"/>
              <a:t>Orçamentário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9944764" y="2250280"/>
            <a:ext cx="6812915" cy="6686550"/>
            <a:chOff x="9944764" y="2250280"/>
            <a:chExt cx="6812915" cy="6686550"/>
          </a:xfrm>
        </p:grpSpPr>
        <p:sp>
          <p:nvSpPr>
            <p:cNvPr id="19" name="object 19"/>
            <p:cNvSpPr/>
            <p:nvPr/>
          </p:nvSpPr>
          <p:spPr>
            <a:xfrm>
              <a:off x="11688211" y="2250280"/>
              <a:ext cx="3305175" cy="3682365"/>
            </a:xfrm>
            <a:custGeom>
              <a:avLst/>
              <a:gdLst/>
              <a:ahLst/>
              <a:cxnLst/>
              <a:rect l="l" t="t" r="r" b="b"/>
              <a:pathLst>
                <a:path w="3305175" h="3682365">
                  <a:moveTo>
                    <a:pt x="1652535" y="3682191"/>
                  </a:moveTo>
                  <a:lnTo>
                    <a:pt x="1598962" y="3679228"/>
                  </a:lnTo>
                  <a:lnTo>
                    <a:pt x="1546989" y="3670341"/>
                  </a:lnTo>
                  <a:lnTo>
                    <a:pt x="1498216" y="3655528"/>
                  </a:lnTo>
                  <a:lnTo>
                    <a:pt x="1454242" y="3634790"/>
                  </a:lnTo>
                  <a:lnTo>
                    <a:pt x="198293" y="2909691"/>
                  </a:lnTo>
                  <a:lnTo>
                    <a:pt x="158350" y="2881969"/>
                  </a:lnTo>
                  <a:lnTo>
                    <a:pt x="121138" y="2847129"/>
                  </a:lnTo>
                  <a:lnTo>
                    <a:pt x="87457" y="2806556"/>
                  </a:lnTo>
                  <a:lnTo>
                    <a:pt x="58105" y="2761637"/>
                  </a:lnTo>
                  <a:lnTo>
                    <a:pt x="33884" y="2713758"/>
                  </a:lnTo>
                  <a:lnTo>
                    <a:pt x="15592" y="2664304"/>
                  </a:lnTo>
                  <a:lnTo>
                    <a:pt x="4031" y="2614662"/>
                  </a:lnTo>
                  <a:lnTo>
                    <a:pt x="0" y="2566217"/>
                  </a:lnTo>
                  <a:lnTo>
                    <a:pt x="0" y="1115973"/>
                  </a:lnTo>
                  <a:lnTo>
                    <a:pt x="4031" y="1067529"/>
                  </a:lnTo>
                  <a:lnTo>
                    <a:pt x="15592" y="1017886"/>
                  </a:lnTo>
                  <a:lnTo>
                    <a:pt x="33884" y="968432"/>
                  </a:lnTo>
                  <a:lnTo>
                    <a:pt x="58105" y="920553"/>
                  </a:lnTo>
                  <a:lnTo>
                    <a:pt x="87457" y="875634"/>
                  </a:lnTo>
                  <a:lnTo>
                    <a:pt x="121138" y="835062"/>
                  </a:lnTo>
                  <a:lnTo>
                    <a:pt x="158350" y="800222"/>
                  </a:lnTo>
                  <a:lnTo>
                    <a:pt x="198293" y="772500"/>
                  </a:lnTo>
                  <a:lnTo>
                    <a:pt x="1454242" y="47401"/>
                  </a:lnTo>
                  <a:lnTo>
                    <a:pt x="1498216" y="26663"/>
                  </a:lnTo>
                  <a:lnTo>
                    <a:pt x="1546989" y="11850"/>
                  </a:lnTo>
                  <a:lnTo>
                    <a:pt x="1598962" y="2962"/>
                  </a:lnTo>
                  <a:lnTo>
                    <a:pt x="1652535" y="0"/>
                  </a:lnTo>
                  <a:lnTo>
                    <a:pt x="1706108" y="2962"/>
                  </a:lnTo>
                  <a:lnTo>
                    <a:pt x="1758081" y="11850"/>
                  </a:lnTo>
                  <a:lnTo>
                    <a:pt x="1806854" y="26663"/>
                  </a:lnTo>
                  <a:lnTo>
                    <a:pt x="1850828" y="47401"/>
                  </a:lnTo>
                  <a:lnTo>
                    <a:pt x="3106777" y="772500"/>
                  </a:lnTo>
                  <a:lnTo>
                    <a:pt x="3146720" y="800222"/>
                  </a:lnTo>
                  <a:lnTo>
                    <a:pt x="3183932" y="835062"/>
                  </a:lnTo>
                  <a:lnTo>
                    <a:pt x="3217613" y="875634"/>
                  </a:lnTo>
                  <a:lnTo>
                    <a:pt x="3246965" y="920553"/>
                  </a:lnTo>
                  <a:lnTo>
                    <a:pt x="3271186" y="968432"/>
                  </a:lnTo>
                  <a:lnTo>
                    <a:pt x="3289478" y="1017886"/>
                  </a:lnTo>
                  <a:lnTo>
                    <a:pt x="3301039" y="1067529"/>
                  </a:lnTo>
                  <a:lnTo>
                    <a:pt x="3305071" y="1115973"/>
                  </a:lnTo>
                  <a:lnTo>
                    <a:pt x="3305071" y="2566217"/>
                  </a:lnTo>
                  <a:lnTo>
                    <a:pt x="3301039" y="2614662"/>
                  </a:lnTo>
                  <a:lnTo>
                    <a:pt x="3289478" y="2664304"/>
                  </a:lnTo>
                  <a:lnTo>
                    <a:pt x="3271186" y="2713758"/>
                  </a:lnTo>
                  <a:lnTo>
                    <a:pt x="3246965" y="2761637"/>
                  </a:lnTo>
                  <a:lnTo>
                    <a:pt x="3217613" y="2806556"/>
                  </a:lnTo>
                  <a:lnTo>
                    <a:pt x="3183932" y="2847129"/>
                  </a:lnTo>
                  <a:lnTo>
                    <a:pt x="3146720" y="2881969"/>
                  </a:lnTo>
                  <a:lnTo>
                    <a:pt x="3106777" y="2909691"/>
                  </a:lnTo>
                  <a:lnTo>
                    <a:pt x="1850828" y="3634790"/>
                  </a:lnTo>
                  <a:lnTo>
                    <a:pt x="1806854" y="3655528"/>
                  </a:lnTo>
                  <a:lnTo>
                    <a:pt x="1758081" y="3670341"/>
                  </a:lnTo>
                  <a:lnTo>
                    <a:pt x="1706108" y="3679228"/>
                  </a:lnTo>
                  <a:lnTo>
                    <a:pt x="1652535" y="3682191"/>
                  </a:lnTo>
                  <a:close/>
                </a:path>
              </a:pathLst>
            </a:custGeom>
            <a:solidFill>
              <a:srgbClr val="5264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44764" y="5254459"/>
              <a:ext cx="3305175" cy="3682365"/>
            </a:xfrm>
            <a:custGeom>
              <a:avLst/>
              <a:gdLst/>
              <a:ahLst/>
              <a:cxnLst/>
              <a:rect l="l" t="t" r="r" b="b"/>
              <a:pathLst>
                <a:path w="3305175" h="3682365">
                  <a:moveTo>
                    <a:pt x="1652535" y="3682191"/>
                  </a:moveTo>
                  <a:lnTo>
                    <a:pt x="1598962" y="3679228"/>
                  </a:lnTo>
                  <a:lnTo>
                    <a:pt x="1546989" y="3670341"/>
                  </a:lnTo>
                  <a:lnTo>
                    <a:pt x="1498216" y="3655528"/>
                  </a:lnTo>
                  <a:lnTo>
                    <a:pt x="1454242" y="3634790"/>
                  </a:lnTo>
                  <a:lnTo>
                    <a:pt x="198293" y="2909691"/>
                  </a:lnTo>
                  <a:lnTo>
                    <a:pt x="158350" y="2881969"/>
                  </a:lnTo>
                  <a:lnTo>
                    <a:pt x="121138" y="2847129"/>
                  </a:lnTo>
                  <a:lnTo>
                    <a:pt x="87457" y="2806556"/>
                  </a:lnTo>
                  <a:lnTo>
                    <a:pt x="58105" y="2761637"/>
                  </a:lnTo>
                  <a:lnTo>
                    <a:pt x="33884" y="2713758"/>
                  </a:lnTo>
                  <a:lnTo>
                    <a:pt x="15592" y="2664304"/>
                  </a:lnTo>
                  <a:lnTo>
                    <a:pt x="4031" y="2614662"/>
                  </a:lnTo>
                  <a:lnTo>
                    <a:pt x="0" y="2566217"/>
                  </a:lnTo>
                  <a:lnTo>
                    <a:pt x="0" y="1115973"/>
                  </a:lnTo>
                  <a:lnTo>
                    <a:pt x="4031" y="1067529"/>
                  </a:lnTo>
                  <a:lnTo>
                    <a:pt x="15592" y="1017886"/>
                  </a:lnTo>
                  <a:lnTo>
                    <a:pt x="33884" y="968432"/>
                  </a:lnTo>
                  <a:lnTo>
                    <a:pt x="58105" y="920553"/>
                  </a:lnTo>
                  <a:lnTo>
                    <a:pt x="87457" y="875634"/>
                  </a:lnTo>
                  <a:lnTo>
                    <a:pt x="121138" y="835062"/>
                  </a:lnTo>
                  <a:lnTo>
                    <a:pt x="158350" y="800222"/>
                  </a:lnTo>
                  <a:lnTo>
                    <a:pt x="198293" y="772500"/>
                  </a:lnTo>
                  <a:lnTo>
                    <a:pt x="1454242" y="47401"/>
                  </a:lnTo>
                  <a:lnTo>
                    <a:pt x="1498216" y="26663"/>
                  </a:lnTo>
                  <a:lnTo>
                    <a:pt x="1546989" y="11850"/>
                  </a:lnTo>
                  <a:lnTo>
                    <a:pt x="1598962" y="2962"/>
                  </a:lnTo>
                  <a:lnTo>
                    <a:pt x="1652535" y="0"/>
                  </a:lnTo>
                  <a:lnTo>
                    <a:pt x="1706108" y="2962"/>
                  </a:lnTo>
                  <a:lnTo>
                    <a:pt x="1758081" y="11850"/>
                  </a:lnTo>
                  <a:lnTo>
                    <a:pt x="1806854" y="26663"/>
                  </a:lnTo>
                  <a:lnTo>
                    <a:pt x="1850828" y="47401"/>
                  </a:lnTo>
                  <a:lnTo>
                    <a:pt x="3106777" y="772500"/>
                  </a:lnTo>
                  <a:lnTo>
                    <a:pt x="3146720" y="800222"/>
                  </a:lnTo>
                  <a:lnTo>
                    <a:pt x="3183932" y="835062"/>
                  </a:lnTo>
                  <a:lnTo>
                    <a:pt x="3217613" y="875634"/>
                  </a:lnTo>
                  <a:lnTo>
                    <a:pt x="3246965" y="920553"/>
                  </a:lnTo>
                  <a:lnTo>
                    <a:pt x="3271186" y="968432"/>
                  </a:lnTo>
                  <a:lnTo>
                    <a:pt x="3289478" y="1017886"/>
                  </a:lnTo>
                  <a:lnTo>
                    <a:pt x="3301039" y="1067529"/>
                  </a:lnTo>
                  <a:lnTo>
                    <a:pt x="3305071" y="1115973"/>
                  </a:lnTo>
                  <a:lnTo>
                    <a:pt x="3305071" y="2566217"/>
                  </a:lnTo>
                  <a:lnTo>
                    <a:pt x="3301039" y="2614662"/>
                  </a:lnTo>
                  <a:lnTo>
                    <a:pt x="3289478" y="2664304"/>
                  </a:lnTo>
                  <a:lnTo>
                    <a:pt x="3271186" y="2713758"/>
                  </a:lnTo>
                  <a:lnTo>
                    <a:pt x="3246965" y="2761637"/>
                  </a:lnTo>
                  <a:lnTo>
                    <a:pt x="3217613" y="2806556"/>
                  </a:lnTo>
                  <a:lnTo>
                    <a:pt x="3183932" y="2847129"/>
                  </a:lnTo>
                  <a:lnTo>
                    <a:pt x="3146720" y="2881969"/>
                  </a:lnTo>
                  <a:lnTo>
                    <a:pt x="3106777" y="2909691"/>
                  </a:lnTo>
                  <a:lnTo>
                    <a:pt x="1850828" y="3634790"/>
                  </a:lnTo>
                  <a:lnTo>
                    <a:pt x="1806854" y="3655528"/>
                  </a:lnTo>
                  <a:lnTo>
                    <a:pt x="1758081" y="3670341"/>
                  </a:lnTo>
                  <a:lnTo>
                    <a:pt x="1706108" y="3679228"/>
                  </a:lnTo>
                  <a:lnTo>
                    <a:pt x="1652535" y="3682191"/>
                  </a:lnTo>
                  <a:close/>
                </a:path>
              </a:pathLst>
            </a:custGeom>
            <a:solidFill>
              <a:srgbClr val="F48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452533" y="5211436"/>
              <a:ext cx="3305175" cy="3682365"/>
            </a:xfrm>
            <a:custGeom>
              <a:avLst/>
              <a:gdLst/>
              <a:ahLst/>
              <a:cxnLst/>
              <a:rect l="l" t="t" r="r" b="b"/>
              <a:pathLst>
                <a:path w="3305175" h="3682365">
                  <a:moveTo>
                    <a:pt x="1652535" y="3682191"/>
                  </a:moveTo>
                  <a:lnTo>
                    <a:pt x="1598962" y="3679228"/>
                  </a:lnTo>
                  <a:lnTo>
                    <a:pt x="1546989" y="3670341"/>
                  </a:lnTo>
                  <a:lnTo>
                    <a:pt x="1498216" y="3655528"/>
                  </a:lnTo>
                  <a:lnTo>
                    <a:pt x="1454242" y="3634790"/>
                  </a:lnTo>
                  <a:lnTo>
                    <a:pt x="198293" y="2909691"/>
                  </a:lnTo>
                  <a:lnTo>
                    <a:pt x="158350" y="2881969"/>
                  </a:lnTo>
                  <a:lnTo>
                    <a:pt x="121138" y="2847129"/>
                  </a:lnTo>
                  <a:lnTo>
                    <a:pt x="87457" y="2806556"/>
                  </a:lnTo>
                  <a:lnTo>
                    <a:pt x="58105" y="2761637"/>
                  </a:lnTo>
                  <a:lnTo>
                    <a:pt x="33884" y="2713758"/>
                  </a:lnTo>
                  <a:lnTo>
                    <a:pt x="15592" y="2664304"/>
                  </a:lnTo>
                  <a:lnTo>
                    <a:pt x="4031" y="2614662"/>
                  </a:lnTo>
                  <a:lnTo>
                    <a:pt x="0" y="2566217"/>
                  </a:lnTo>
                  <a:lnTo>
                    <a:pt x="0" y="1115973"/>
                  </a:lnTo>
                  <a:lnTo>
                    <a:pt x="4031" y="1067529"/>
                  </a:lnTo>
                  <a:lnTo>
                    <a:pt x="15592" y="1017886"/>
                  </a:lnTo>
                  <a:lnTo>
                    <a:pt x="33884" y="968432"/>
                  </a:lnTo>
                  <a:lnTo>
                    <a:pt x="58105" y="920553"/>
                  </a:lnTo>
                  <a:lnTo>
                    <a:pt x="87457" y="875634"/>
                  </a:lnTo>
                  <a:lnTo>
                    <a:pt x="121138" y="835062"/>
                  </a:lnTo>
                  <a:lnTo>
                    <a:pt x="158350" y="800222"/>
                  </a:lnTo>
                  <a:lnTo>
                    <a:pt x="198293" y="772500"/>
                  </a:lnTo>
                  <a:lnTo>
                    <a:pt x="1454242" y="47401"/>
                  </a:lnTo>
                  <a:lnTo>
                    <a:pt x="1498216" y="26663"/>
                  </a:lnTo>
                  <a:lnTo>
                    <a:pt x="1546989" y="11850"/>
                  </a:lnTo>
                  <a:lnTo>
                    <a:pt x="1598962" y="2962"/>
                  </a:lnTo>
                  <a:lnTo>
                    <a:pt x="1652535" y="0"/>
                  </a:lnTo>
                  <a:lnTo>
                    <a:pt x="1706108" y="2962"/>
                  </a:lnTo>
                  <a:lnTo>
                    <a:pt x="1758081" y="11850"/>
                  </a:lnTo>
                  <a:lnTo>
                    <a:pt x="1806854" y="26663"/>
                  </a:lnTo>
                  <a:lnTo>
                    <a:pt x="1850828" y="47401"/>
                  </a:lnTo>
                  <a:lnTo>
                    <a:pt x="3106777" y="772500"/>
                  </a:lnTo>
                  <a:lnTo>
                    <a:pt x="3146720" y="800222"/>
                  </a:lnTo>
                  <a:lnTo>
                    <a:pt x="3183932" y="835062"/>
                  </a:lnTo>
                  <a:lnTo>
                    <a:pt x="3217613" y="875634"/>
                  </a:lnTo>
                  <a:lnTo>
                    <a:pt x="3246965" y="920553"/>
                  </a:lnTo>
                  <a:lnTo>
                    <a:pt x="3271186" y="968432"/>
                  </a:lnTo>
                  <a:lnTo>
                    <a:pt x="3289478" y="1017886"/>
                  </a:lnTo>
                  <a:lnTo>
                    <a:pt x="3301039" y="1067529"/>
                  </a:lnTo>
                  <a:lnTo>
                    <a:pt x="3305071" y="1115973"/>
                  </a:lnTo>
                  <a:lnTo>
                    <a:pt x="3305071" y="2566217"/>
                  </a:lnTo>
                  <a:lnTo>
                    <a:pt x="3301039" y="2614662"/>
                  </a:lnTo>
                  <a:lnTo>
                    <a:pt x="3289478" y="2664304"/>
                  </a:lnTo>
                  <a:lnTo>
                    <a:pt x="3271186" y="2713758"/>
                  </a:lnTo>
                  <a:lnTo>
                    <a:pt x="3246965" y="2761637"/>
                  </a:lnTo>
                  <a:lnTo>
                    <a:pt x="3217613" y="2806556"/>
                  </a:lnTo>
                  <a:lnTo>
                    <a:pt x="3183932" y="2847129"/>
                  </a:lnTo>
                  <a:lnTo>
                    <a:pt x="3146720" y="2881969"/>
                  </a:lnTo>
                  <a:lnTo>
                    <a:pt x="3106777" y="2909691"/>
                  </a:lnTo>
                  <a:lnTo>
                    <a:pt x="1850828" y="3634790"/>
                  </a:lnTo>
                  <a:lnTo>
                    <a:pt x="1806854" y="3655528"/>
                  </a:lnTo>
                  <a:lnTo>
                    <a:pt x="1758081" y="3670341"/>
                  </a:lnTo>
                  <a:lnTo>
                    <a:pt x="1706108" y="3679228"/>
                  </a:lnTo>
                  <a:lnTo>
                    <a:pt x="1652535" y="3682191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890578" y="5145328"/>
              <a:ext cx="2861310" cy="2610485"/>
            </a:xfrm>
            <a:custGeom>
              <a:avLst/>
              <a:gdLst/>
              <a:ahLst/>
              <a:cxnLst/>
              <a:rect l="l" t="t" r="r" b="b"/>
              <a:pathLst>
                <a:path w="2861309" h="2610484">
                  <a:moveTo>
                    <a:pt x="1144333" y="656488"/>
                  </a:moveTo>
                  <a:lnTo>
                    <a:pt x="0" y="0"/>
                  </a:lnTo>
                  <a:lnTo>
                    <a:pt x="420204" y="727265"/>
                  </a:lnTo>
                  <a:lnTo>
                    <a:pt x="1144333" y="656488"/>
                  </a:lnTo>
                  <a:close/>
                </a:path>
                <a:path w="2861309" h="2610484">
                  <a:moveTo>
                    <a:pt x="1763801" y="1884375"/>
                  </a:moveTo>
                  <a:lnTo>
                    <a:pt x="1343279" y="1290624"/>
                  </a:lnTo>
                  <a:lnTo>
                    <a:pt x="1340573" y="2609888"/>
                  </a:lnTo>
                  <a:lnTo>
                    <a:pt x="1763801" y="1884375"/>
                  </a:lnTo>
                  <a:close/>
                </a:path>
                <a:path w="2861309" h="2610484">
                  <a:moveTo>
                    <a:pt x="2860852" y="14249"/>
                  </a:moveTo>
                  <a:lnTo>
                    <a:pt x="1719935" y="676656"/>
                  </a:lnTo>
                  <a:lnTo>
                    <a:pt x="2559875" y="676656"/>
                  </a:lnTo>
                  <a:lnTo>
                    <a:pt x="2860852" y="1424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2402336" y="3161116"/>
            <a:ext cx="1969135" cy="15093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750" b="1" spc="459" dirty="0">
                <a:solidFill>
                  <a:srgbClr val="FFFFFF"/>
                </a:solidFill>
                <a:latin typeface="Trebuchet MS"/>
                <a:cs typeface="Trebuchet MS"/>
              </a:rPr>
              <a:t>PPA</a:t>
            </a:r>
            <a:endParaRPr sz="575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850" b="1" spc="-10" dirty="0">
                <a:solidFill>
                  <a:srgbClr val="FFFFFF"/>
                </a:solidFill>
                <a:latin typeface="Trebuchet MS"/>
                <a:cs typeface="Trebuchet MS"/>
              </a:rPr>
              <a:t>Planejar</a:t>
            </a:r>
            <a:endParaRPr sz="385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592489" y="6220855"/>
            <a:ext cx="2029460" cy="161036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30200">
              <a:lnSpc>
                <a:spcPct val="100000"/>
              </a:lnSpc>
              <a:spcBef>
                <a:spcPts val="705"/>
              </a:spcBef>
            </a:pPr>
            <a:r>
              <a:rPr sz="5700" b="1" spc="254" dirty="0">
                <a:solidFill>
                  <a:srgbClr val="FFFFFF"/>
                </a:solidFill>
                <a:latin typeface="Trebuchet MS"/>
                <a:cs typeface="Trebuchet MS"/>
              </a:rPr>
              <a:t>LDO</a:t>
            </a:r>
            <a:endParaRPr sz="5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3850" b="1" spc="45" dirty="0">
                <a:solidFill>
                  <a:srgbClr val="FFFFFF"/>
                </a:solidFill>
                <a:latin typeface="Trebuchet MS"/>
                <a:cs typeface="Trebuchet MS"/>
              </a:rPr>
              <a:t>Orientar</a:t>
            </a:r>
            <a:endParaRPr sz="38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056596" y="6044957"/>
            <a:ext cx="2197100" cy="1781175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/>
          <a:p>
            <a:pPr marL="62865" algn="ctr">
              <a:lnSpc>
                <a:spcPct val="100000"/>
              </a:lnSpc>
              <a:spcBef>
                <a:spcPts val="1505"/>
              </a:spcBef>
            </a:pPr>
            <a:r>
              <a:rPr sz="5700" b="1" spc="325" dirty="0">
                <a:solidFill>
                  <a:srgbClr val="FFFFFF"/>
                </a:solidFill>
                <a:latin typeface="Trebuchet MS"/>
                <a:cs typeface="Trebuchet MS"/>
              </a:rPr>
              <a:t>LOA</a:t>
            </a:r>
            <a:endParaRPr sz="57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955"/>
              </a:spcBef>
            </a:pPr>
            <a:r>
              <a:rPr sz="3850" b="1" spc="110" dirty="0">
                <a:solidFill>
                  <a:srgbClr val="FFFFFF"/>
                </a:solidFill>
                <a:latin typeface="Trebuchet MS"/>
                <a:cs typeface="Trebuchet MS"/>
              </a:rPr>
              <a:t>Executar</a:t>
            </a:r>
            <a:endParaRPr sz="3850">
              <a:latin typeface="Trebuchet MS"/>
              <a:cs typeface="Trebuchet MS"/>
            </a:endParaRPr>
          </a:p>
        </p:txBody>
      </p:sp>
      <p:pic>
        <p:nvPicPr>
          <p:cNvPr id="27" name="Picture 2" descr="assinatura_municipio_araras">
            <a:extLst>
              <a:ext uri="{FF2B5EF4-FFF2-40B4-BE49-F238E27FC236}">
                <a16:creationId xmlns:a16="http://schemas.microsoft.com/office/drawing/2014/main" id="{BA7716BD-D7F6-4C20-A7FC-A7C45FAC7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ço Reservado para Número de Slide 25">
            <a:extLst>
              <a:ext uri="{FF2B5EF4-FFF2-40B4-BE49-F238E27FC236}">
                <a16:creationId xmlns:a16="http://schemas.microsoft.com/office/drawing/2014/main" id="{F3EFD624-B59B-4C87-9C1A-455324EEFB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4</a:t>
            </a:fld>
            <a:endParaRPr lang="pt-B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2713514" y="651418"/>
            <a:ext cx="128031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pt-BR" sz="42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AGRADECEMOS A ATENÇÃO!!!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713514" y="2130254"/>
            <a:ext cx="12690648" cy="73866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fontAlgn="b"/>
            <a:r>
              <a:rPr lang="pt-BR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ORÇAMENTÁRIA ANUAL 2026</a:t>
            </a:r>
          </a:p>
        </p:txBody>
      </p:sp>
      <p:pic>
        <p:nvPicPr>
          <p:cNvPr id="11" name="Imagem 10" descr="Logotipo&#10;&#10;Descrição gerada automaticamente com confiança média">
            <a:extLst>
              <a:ext uri="{FF2B5EF4-FFF2-40B4-BE49-F238E27FC236}">
                <a16:creationId xmlns:a16="http://schemas.microsoft.com/office/drawing/2014/main" id="{426C0A7A-59F5-4B5F-972D-50003488D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58" y="4275698"/>
            <a:ext cx="3647874" cy="4181708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976A749-86D8-42AB-A345-C602B03C4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1BE63-E008-4575-8395-ED049E245B93}" type="slidenum">
              <a:rPr lang="pt-BR" smtClean="0"/>
              <a:pPr/>
              <a:t>40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9FE9D83-CF93-3991-B727-26B16C498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4088881"/>
            <a:ext cx="4426772" cy="436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29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029" y="1028733"/>
            <a:ext cx="6284595" cy="810260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66040">
              <a:lnSpc>
                <a:spcPts val="6355"/>
              </a:lnSpc>
            </a:pPr>
            <a:r>
              <a:rPr spc="275" dirty="0">
                <a:solidFill>
                  <a:srgbClr val="FFFFFF"/>
                </a:solidFill>
              </a:rPr>
              <a:t>PPA,</a:t>
            </a:r>
            <a:r>
              <a:rPr spc="-245" dirty="0">
                <a:solidFill>
                  <a:srgbClr val="FFFFFF"/>
                </a:solidFill>
              </a:rPr>
              <a:t> </a:t>
            </a:r>
            <a:r>
              <a:rPr spc="400" dirty="0">
                <a:solidFill>
                  <a:srgbClr val="FFFFFF"/>
                </a:solidFill>
              </a:rPr>
              <a:t>LDO</a:t>
            </a:r>
            <a:r>
              <a:rPr spc="-240" dirty="0">
                <a:solidFill>
                  <a:srgbClr val="FFFFFF"/>
                </a:solidFill>
              </a:rPr>
              <a:t> </a:t>
            </a:r>
            <a:r>
              <a:rPr spc="365" dirty="0">
                <a:solidFill>
                  <a:srgbClr val="FFFFFF"/>
                </a:solidFill>
              </a:rPr>
              <a:t>E</a:t>
            </a:r>
            <a:r>
              <a:rPr spc="-240" dirty="0">
                <a:solidFill>
                  <a:srgbClr val="FFFFFF"/>
                </a:solidFill>
              </a:rPr>
              <a:t> </a:t>
            </a:r>
            <a:r>
              <a:rPr spc="495" dirty="0">
                <a:solidFill>
                  <a:srgbClr val="FFFFFF"/>
                </a:solidFill>
              </a:rPr>
              <a:t>LOA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2675" y="1844675"/>
            <a:ext cx="109004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40" dirty="0">
                <a:solidFill>
                  <a:srgbClr val="52648B"/>
                </a:solidFill>
                <a:latin typeface="Trebuchet MS"/>
                <a:cs typeface="Trebuchet MS"/>
              </a:rPr>
              <a:t>Integração</a:t>
            </a:r>
            <a:r>
              <a:rPr sz="3600" b="1" spc="-15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600" b="1" spc="265" dirty="0">
                <a:solidFill>
                  <a:srgbClr val="52648B"/>
                </a:solidFill>
                <a:latin typeface="Trebuchet MS"/>
                <a:cs typeface="Trebuchet MS"/>
              </a:rPr>
              <a:t>dos</a:t>
            </a:r>
            <a:r>
              <a:rPr sz="3600" b="1" spc="-14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600" b="1" spc="135" dirty="0">
                <a:solidFill>
                  <a:srgbClr val="52648B"/>
                </a:solidFill>
                <a:latin typeface="Trebuchet MS"/>
                <a:cs typeface="Trebuchet MS"/>
              </a:rPr>
              <a:t>instrumentos</a:t>
            </a:r>
            <a:r>
              <a:rPr sz="3600" b="1" spc="-14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600" b="1" spc="140" dirty="0">
                <a:solidFill>
                  <a:srgbClr val="52648B"/>
                </a:solidFill>
                <a:latin typeface="Trebuchet MS"/>
                <a:cs typeface="Trebuchet MS"/>
              </a:rPr>
              <a:t>formais</a:t>
            </a:r>
            <a:r>
              <a:rPr sz="3600" b="1" spc="-15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600" b="1" spc="155" dirty="0">
                <a:solidFill>
                  <a:srgbClr val="52648B"/>
                </a:solidFill>
                <a:latin typeface="Trebuchet MS"/>
                <a:cs typeface="Trebuchet MS"/>
              </a:rPr>
              <a:t>de</a:t>
            </a:r>
            <a:r>
              <a:rPr sz="3600" b="1" spc="-14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600" b="1" spc="225" dirty="0">
                <a:solidFill>
                  <a:srgbClr val="52648B"/>
                </a:solidFill>
                <a:latin typeface="Trebuchet MS"/>
                <a:cs typeface="Trebuchet MS"/>
              </a:rPr>
              <a:t>gestão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65752" y="3011938"/>
            <a:ext cx="1346835" cy="512961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228600">
              <a:lnSpc>
                <a:spcPts val="4015"/>
              </a:lnSpc>
            </a:pPr>
            <a:r>
              <a:rPr sz="3400" b="1" spc="145" dirty="0">
                <a:solidFill>
                  <a:srgbClr val="FF0000"/>
                </a:solidFill>
                <a:latin typeface="Trebuchet MS"/>
                <a:cs typeface="Trebuchet MS"/>
              </a:rPr>
              <a:t>LDO</a:t>
            </a:r>
            <a:endParaRPr sz="34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3342" y="3806970"/>
            <a:ext cx="76200" cy="761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2553913" y="3540905"/>
            <a:ext cx="562165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spc="85" dirty="0">
                <a:solidFill>
                  <a:srgbClr val="FF0000"/>
                </a:solidFill>
                <a:latin typeface="Trebuchet MS"/>
                <a:cs typeface="Trebuchet MS"/>
              </a:rPr>
              <a:t>Estabelece</a:t>
            </a:r>
            <a:r>
              <a:rPr sz="2400" spc="-1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155" dirty="0">
                <a:solidFill>
                  <a:srgbClr val="FF0000"/>
                </a:solidFill>
                <a:latin typeface="Trebuchet MS"/>
                <a:cs typeface="Trebuchet MS"/>
              </a:rPr>
              <a:t>as</a:t>
            </a:r>
            <a:r>
              <a:rPr sz="2400" spc="-1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110" dirty="0">
                <a:solidFill>
                  <a:srgbClr val="FF0000"/>
                </a:solidFill>
                <a:latin typeface="Trebuchet MS"/>
                <a:cs typeface="Trebuchet MS"/>
              </a:rPr>
              <a:t>metas</a:t>
            </a:r>
            <a:r>
              <a:rPr sz="2400" spc="-1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65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2400" spc="-1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FF0000"/>
                </a:solidFill>
                <a:latin typeface="Trebuchet MS"/>
                <a:cs typeface="Trebuchet MS"/>
              </a:rPr>
              <a:t>prioridades</a:t>
            </a:r>
            <a:r>
              <a:rPr sz="2400" spc="-1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30" dirty="0">
                <a:solidFill>
                  <a:srgbClr val="FF0000"/>
                </a:solidFill>
                <a:latin typeface="Trebuchet MS"/>
                <a:cs typeface="Trebuchet MS"/>
              </a:rPr>
              <a:t>para </a:t>
            </a:r>
            <a:r>
              <a:rPr sz="2400" spc="60" dirty="0">
                <a:solidFill>
                  <a:srgbClr val="FF0000"/>
                </a:solidFill>
                <a:latin typeface="Trebuchet MS"/>
                <a:cs typeface="Trebuchet MS"/>
              </a:rPr>
              <a:t>elaboração</a:t>
            </a:r>
            <a:r>
              <a:rPr sz="2400" spc="-1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65" dirty="0">
                <a:solidFill>
                  <a:srgbClr val="FF0000"/>
                </a:solidFill>
                <a:latin typeface="Trebuchet MS"/>
                <a:cs typeface="Trebuchet MS"/>
              </a:rPr>
              <a:t>e</a:t>
            </a:r>
            <a:r>
              <a:rPr sz="2400" spc="-1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114" dirty="0">
                <a:solidFill>
                  <a:srgbClr val="FF0000"/>
                </a:solidFill>
                <a:latin typeface="Trebuchet MS"/>
                <a:cs typeface="Trebuchet MS"/>
              </a:rPr>
              <a:t>execução</a:t>
            </a:r>
            <a:r>
              <a:rPr sz="2400" spc="-17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135" dirty="0">
                <a:solidFill>
                  <a:srgbClr val="FF0000"/>
                </a:solidFill>
                <a:latin typeface="Trebuchet MS"/>
                <a:cs typeface="Trebuchet MS"/>
              </a:rPr>
              <a:t>do</a:t>
            </a:r>
            <a:r>
              <a:rPr sz="2400" spc="-17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rebuchet MS"/>
                <a:cs typeface="Trebuchet MS"/>
              </a:rPr>
              <a:t>orçamento; </a:t>
            </a:r>
            <a:r>
              <a:rPr sz="2400" spc="75" dirty="0">
                <a:solidFill>
                  <a:srgbClr val="FF0000"/>
                </a:solidFill>
                <a:latin typeface="Trebuchet MS"/>
                <a:cs typeface="Trebuchet MS"/>
              </a:rPr>
              <a:t>Compatível</a:t>
            </a:r>
            <a:r>
              <a:rPr sz="2400" spc="-1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180" dirty="0">
                <a:solidFill>
                  <a:srgbClr val="FF0000"/>
                </a:solidFill>
                <a:latin typeface="Trebuchet MS"/>
                <a:cs typeface="Trebuchet MS"/>
              </a:rPr>
              <a:t>com</a:t>
            </a:r>
            <a:r>
              <a:rPr sz="2400" spc="-1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140" dirty="0">
                <a:solidFill>
                  <a:srgbClr val="FF0000"/>
                </a:solidFill>
                <a:latin typeface="Trebuchet MS"/>
                <a:cs typeface="Trebuchet MS"/>
              </a:rPr>
              <a:t>o</a:t>
            </a:r>
            <a:r>
              <a:rPr sz="2400" spc="-1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Trebuchet MS"/>
                <a:cs typeface="Trebuchet MS"/>
              </a:rPr>
              <a:t>PPA;</a:t>
            </a:r>
            <a:endParaRPr sz="2400" dirty="0">
              <a:solidFill>
                <a:srgbClr val="FF000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2400" spc="75" dirty="0">
                <a:solidFill>
                  <a:srgbClr val="FF0000"/>
                </a:solidFill>
                <a:latin typeface="Trebuchet MS"/>
                <a:cs typeface="Trebuchet MS"/>
              </a:rPr>
              <a:t>Vigência</a:t>
            </a:r>
            <a:r>
              <a:rPr sz="2400" spc="-1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Trebuchet MS"/>
                <a:cs typeface="Trebuchet MS"/>
              </a:rPr>
              <a:t>anual.</a:t>
            </a:r>
            <a:endParaRPr sz="2400" dirty="0">
              <a:solidFill>
                <a:srgbClr val="FF0000"/>
              </a:solidFill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3342" y="4645170"/>
            <a:ext cx="76200" cy="761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3342" y="5064270"/>
            <a:ext cx="76200" cy="761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2365700" y="5929192"/>
            <a:ext cx="1346835" cy="494665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228600">
              <a:lnSpc>
                <a:spcPts val="3585"/>
              </a:lnSpc>
            </a:pPr>
            <a:r>
              <a:rPr sz="3400" b="1" spc="195" dirty="0">
                <a:solidFill>
                  <a:srgbClr val="FFFFFF"/>
                </a:solidFill>
                <a:latin typeface="Trebuchet MS"/>
                <a:cs typeface="Trebuchet MS"/>
              </a:rPr>
              <a:t>LOA</a:t>
            </a:r>
            <a:endParaRPr sz="34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3342" y="6669414"/>
            <a:ext cx="76200" cy="761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2553913" y="6403350"/>
            <a:ext cx="537146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z="2400" spc="100" dirty="0">
                <a:solidFill>
                  <a:srgbClr val="52648B"/>
                </a:solidFill>
                <a:latin typeface="Trebuchet MS"/>
                <a:cs typeface="Trebuchet MS"/>
              </a:rPr>
              <a:t>Reserva</a:t>
            </a:r>
            <a:r>
              <a:rPr sz="2400" spc="-16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120" dirty="0">
                <a:solidFill>
                  <a:srgbClr val="52648B"/>
                </a:solidFill>
                <a:latin typeface="Trebuchet MS"/>
                <a:cs typeface="Trebuchet MS"/>
              </a:rPr>
              <a:t>recursos</a:t>
            </a:r>
            <a:r>
              <a:rPr sz="2400" spc="-16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52648B"/>
                </a:solidFill>
                <a:latin typeface="Trebuchet MS"/>
                <a:cs typeface="Trebuchet MS"/>
              </a:rPr>
              <a:t>anualmente</a:t>
            </a:r>
            <a:r>
              <a:rPr sz="2400" spc="-16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52648B"/>
                </a:solidFill>
                <a:latin typeface="Trebuchet MS"/>
                <a:cs typeface="Trebuchet MS"/>
              </a:rPr>
              <a:t>para</a:t>
            </a:r>
            <a:r>
              <a:rPr sz="2400" spc="-16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130" dirty="0">
                <a:solidFill>
                  <a:srgbClr val="52648B"/>
                </a:solidFill>
                <a:latin typeface="Trebuchet MS"/>
                <a:cs typeface="Trebuchet MS"/>
              </a:rPr>
              <a:t>as </a:t>
            </a:r>
            <a:r>
              <a:rPr sz="2400" spc="-10" dirty="0">
                <a:solidFill>
                  <a:srgbClr val="52648B"/>
                </a:solidFill>
                <a:latin typeface="Trebuchet MS"/>
                <a:cs typeface="Trebuchet MS"/>
              </a:rPr>
              <a:t>ações;</a:t>
            </a:r>
            <a:endParaRPr sz="2400">
              <a:latin typeface="Trebuchet MS"/>
              <a:cs typeface="Trebuchet MS"/>
            </a:endParaRPr>
          </a:p>
          <a:p>
            <a:pPr marL="12700" marR="885825">
              <a:lnSpc>
                <a:spcPct val="114599"/>
              </a:lnSpc>
            </a:pPr>
            <a:r>
              <a:rPr sz="2400" spc="75" dirty="0">
                <a:solidFill>
                  <a:srgbClr val="52648B"/>
                </a:solidFill>
                <a:latin typeface="Trebuchet MS"/>
                <a:cs typeface="Trebuchet MS"/>
              </a:rPr>
              <a:t>Compatível</a:t>
            </a:r>
            <a:r>
              <a:rPr sz="24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180" dirty="0">
                <a:solidFill>
                  <a:srgbClr val="52648B"/>
                </a:solidFill>
                <a:latin typeface="Trebuchet MS"/>
                <a:cs typeface="Trebuchet MS"/>
              </a:rPr>
              <a:t>com</a:t>
            </a:r>
            <a:r>
              <a:rPr sz="24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140" dirty="0">
                <a:solidFill>
                  <a:srgbClr val="52648B"/>
                </a:solidFill>
                <a:latin typeface="Trebuchet MS"/>
                <a:cs typeface="Trebuchet MS"/>
              </a:rPr>
              <a:t>o</a:t>
            </a:r>
            <a:r>
              <a:rPr sz="24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170" dirty="0">
                <a:solidFill>
                  <a:srgbClr val="52648B"/>
                </a:solidFill>
                <a:latin typeface="Trebuchet MS"/>
                <a:cs typeface="Trebuchet MS"/>
              </a:rPr>
              <a:t>PPA</a:t>
            </a:r>
            <a:r>
              <a:rPr sz="24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65" dirty="0">
                <a:solidFill>
                  <a:srgbClr val="52648B"/>
                </a:solidFill>
                <a:latin typeface="Trebuchet MS"/>
                <a:cs typeface="Trebuchet MS"/>
              </a:rPr>
              <a:t>e</a:t>
            </a:r>
            <a:r>
              <a:rPr sz="24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52648B"/>
                </a:solidFill>
                <a:latin typeface="Trebuchet MS"/>
                <a:cs typeface="Trebuchet MS"/>
              </a:rPr>
              <a:t>a</a:t>
            </a:r>
            <a:r>
              <a:rPr sz="24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52648B"/>
                </a:solidFill>
                <a:latin typeface="Trebuchet MS"/>
                <a:cs typeface="Trebuchet MS"/>
              </a:rPr>
              <a:t>LDO; </a:t>
            </a:r>
            <a:r>
              <a:rPr sz="2400" spc="75" dirty="0">
                <a:solidFill>
                  <a:srgbClr val="52648B"/>
                </a:solidFill>
                <a:latin typeface="Trebuchet MS"/>
                <a:cs typeface="Trebuchet MS"/>
              </a:rPr>
              <a:t>Vigência</a:t>
            </a:r>
            <a:r>
              <a:rPr sz="2400" spc="-18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52648B"/>
                </a:solidFill>
                <a:latin typeface="Trebuchet MS"/>
                <a:cs typeface="Trebuchet MS"/>
              </a:rPr>
              <a:t>anual.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3342" y="7507614"/>
            <a:ext cx="76200" cy="761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3342" y="7926714"/>
            <a:ext cx="76200" cy="761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784791" y="3062548"/>
            <a:ext cx="1522730" cy="8966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700" b="1" spc="455" dirty="0">
                <a:solidFill>
                  <a:srgbClr val="52648B"/>
                </a:solidFill>
                <a:latin typeface="Trebuchet MS"/>
                <a:cs typeface="Trebuchet MS"/>
              </a:rPr>
              <a:t>PPA</a:t>
            </a:r>
            <a:endParaRPr sz="5700">
              <a:latin typeface="Trebuchet MS"/>
              <a:cs typeface="Trebuchet M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76858" y="4532807"/>
            <a:ext cx="9476105" cy="2064385"/>
            <a:chOff x="776858" y="4532807"/>
            <a:chExt cx="9476105" cy="2064385"/>
          </a:xfrm>
        </p:grpSpPr>
        <p:sp>
          <p:nvSpPr>
            <p:cNvPr id="16" name="object 16"/>
            <p:cNvSpPr/>
            <p:nvPr/>
          </p:nvSpPr>
          <p:spPr>
            <a:xfrm>
              <a:off x="7720710" y="5249372"/>
              <a:ext cx="6350" cy="1324610"/>
            </a:xfrm>
            <a:custGeom>
              <a:avLst/>
              <a:gdLst/>
              <a:ahLst/>
              <a:cxnLst/>
              <a:rect l="l" t="t" r="r" b="b"/>
              <a:pathLst>
                <a:path w="6350" h="1324609">
                  <a:moveTo>
                    <a:pt x="0" y="1324275"/>
                  </a:moveTo>
                  <a:lnTo>
                    <a:pt x="5786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55665" y="6488771"/>
              <a:ext cx="108074" cy="10807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820196" y="5249372"/>
              <a:ext cx="6350" cy="1324610"/>
            </a:xfrm>
            <a:custGeom>
              <a:avLst/>
              <a:gdLst/>
              <a:ahLst/>
              <a:cxnLst/>
              <a:rect l="l" t="t" r="r" b="b"/>
              <a:pathLst>
                <a:path w="6350" h="1324609">
                  <a:moveTo>
                    <a:pt x="0" y="1324275"/>
                  </a:moveTo>
                  <a:lnTo>
                    <a:pt x="5786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55150" y="6488771"/>
              <a:ext cx="108074" cy="10807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213739" y="4538612"/>
              <a:ext cx="3039745" cy="948055"/>
            </a:xfrm>
            <a:custGeom>
              <a:avLst/>
              <a:gdLst/>
              <a:ahLst/>
              <a:cxnLst/>
              <a:rect l="l" t="t" r="r" b="b"/>
              <a:pathLst>
                <a:path w="3039745" h="948054">
                  <a:moveTo>
                    <a:pt x="2565165" y="947963"/>
                  </a:moveTo>
                  <a:lnTo>
                    <a:pt x="473981" y="947963"/>
                  </a:lnTo>
                  <a:lnTo>
                    <a:pt x="425520" y="945516"/>
                  </a:lnTo>
                  <a:lnTo>
                    <a:pt x="378458" y="938333"/>
                  </a:lnTo>
                  <a:lnTo>
                    <a:pt x="333034" y="926653"/>
                  </a:lnTo>
                  <a:lnTo>
                    <a:pt x="289486" y="910715"/>
                  </a:lnTo>
                  <a:lnTo>
                    <a:pt x="248054" y="890756"/>
                  </a:lnTo>
                  <a:lnTo>
                    <a:pt x="208974" y="867014"/>
                  </a:lnTo>
                  <a:lnTo>
                    <a:pt x="172485" y="839728"/>
                  </a:lnTo>
                  <a:lnTo>
                    <a:pt x="138826" y="809137"/>
                  </a:lnTo>
                  <a:lnTo>
                    <a:pt x="108234" y="775477"/>
                  </a:lnTo>
                  <a:lnTo>
                    <a:pt x="80948" y="738989"/>
                  </a:lnTo>
                  <a:lnTo>
                    <a:pt x="57207" y="699909"/>
                  </a:lnTo>
                  <a:lnTo>
                    <a:pt x="37247" y="658476"/>
                  </a:lnTo>
                  <a:lnTo>
                    <a:pt x="21309" y="614929"/>
                  </a:lnTo>
                  <a:lnTo>
                    <a:pt x="9629" y="569505"/>
                  </a:lnTo>
                  <a:lnTo>
                    <a:pt x="2447" y="522443"/>
                  </a:lnTo>
                  <a:lnTo>
                    <a:pt x="0" y="473981"/>
                  </a:lnTo>
                  <a:lnTo>
                    <a:pt x="2447" y="425519"/>
                  </a:lnTo>
                  <a:lnTo>
                    <a:pt x="9629" y="378457"/>
                  </a:lnTo>
                  <a:lnTo>
                    <a:pt x="21309" y="333034"/>
                  </a:lnTo>
                  <a:lnTo>
                    <a:pt x="37247" y="289486"/>
                  </a:lnTo>
                  <a:lnTo>
                    <a:pt x="57207" y="248053"/>
                  </a:lnTo>
                  <a:lnTo>
                    <a:pt x="80948" y="208974"/>
                  </a:lnTo>
                  <a:lnTo>
                    <a:pt x="108234" y="172485"/>
                  </a:lnTo>
                  <a:lnTo>
                    <a:pt x="138826" y="138826"/>
                  </a:lnTo>
                  <a:lnTo>
                    <a:pt x="172485" y="108234"/>
                  </a:lnTo>
                  <a:lnTo>
                    <a:pt x="208974" y="80948"/>
                  </a:lnTo>
                  <a:lnTo>
                    <a:pt x="248054" y="57207"/>
                  </a:lnTo>
                  <a:lnTo>
                    <a:pt x="289486" y="37247"/>
                  </a:lnTo>
                  <a:lnTo>
                    <a:pt x="333034" y="21309"/>
                  </a:lnTo>
                  <a:lnTo>
                    <a:pt x="378458" y="9629"/>
                  </a:lnTo>
                  <a:lnTo>
                    <a:pt x="425520" y="2447"/>
                  </a:lnTo>
                  <a:lnTo>
                    <a:pt x="473981" y="0"/>
                  </a:lnTo>
                  <a:lnTo>
                    <a:pt x="2565165" y="0"/>
                  </a:lnTo>
                  <a:lnTo>
                    <a:pt x="2613626" y="2447"/>
                  </a:lnTo>
                  <a:lnTo>
                    <a:pt x="2660689" y="9629"/>
                  </a:lnTo>
                  <a:lnTo>
                    <a:pt x="2706112" y="21309"/>
                  </a:lnTo>
                  <a:lnTo>
                    <a:pt x="2749660" y="37247"/>
                  </a:lnTo>
                  <a:lnTo>
                    <a:pt x="2791093" y="57207"/>
                  </a:lnTo>
                  <a:lnTo>
                    <a:pt x="2830172" y="80948"/>
                  </a:lnTo>
                  <a:lnTo>
                    <a:pt x="2866661" y="108234"/>
                  </a:lnTo>
                  <a:lnTo>
                    <a:pt x="2900320" y="138826"/>
                  </a:lnTo>
                  <a:lnTo>
                    <a:pt x="2930912" y="172485"/>
                  </a:lnTo>
                  <a:lnTo>
                    <a:pt x="2958198" y="208974"/>
                  </a:lnTo>
                  <a:lnTo>
                    <a:pt x="2981940" y="248053"/>
                  </a:lnTo>
                  <a:lnTo>
                    <a:pt x="3001899" y="289486"/>
                  </a:lnTo>
                  <a:lnTo>
                    <a:pt x="3017837" y="333034"/>
                  </a:lnTo>
                  <a:lnTo>
                    <a:pt x="3029517" y="378457"/>
                  </a:lnTo>
                  <a:lnTo>
                    <a:pt x="3036699" y="425519"/>
                  </a:lnTo>
                  <a:lnTo>
                    <a:pt x="3039147" y="473981"/>
                  </a:lnTo>
                  <a:lnTo>
                    <a:pt x="3036699" y="522443"/>
                  </a:lnTo>
                  <a:lnTo>
                    <a:pt x="3029517" y="569505"/>
                  </a:lnTo>
                  <a:lnTo>
                    <a:pt x="3017837" y="614929"/>
                  </a:lnTo>
                  <a:lnTo>
                    <a:pt x="3001899" y="658476"/>
                  </a:lnTo>
                  <a:lnTo>
                    <a:pt x="2981940" y="699909"/>
                  </a:lnTo>
                  <a:lnTo>
                    <a:pt x="2958198" y="738989"/>
                  </a:lnTo>
                  <a:lnTo>
                    <a:pt x="2930912" y="775477"/>
                  </a:lnTo>
                  <a:lnTo>
                    <a:pt x="2900320" y="809137"/>
                  </a:lnTo>
                  <a:lnTo>
                    <a:pt x="2866661" y="839728"/>
                  </a:lnTo>
                  <a:lnTo>
                    <a:pt x="2830172" y="867014"/>
                  </a:lnTo>
                  <a:lnTo>
                    <a:pt x="2791093" y="890756"/>
                  </a:lnTo>
                  <a:lnTo>
                    <a:pt x="2749660" y="910715"/>
                  </a:lnTo>
                  <a:lnTo>
                    <a:pt x="2706112" y="926653"/>
                  </a:lnTo>
                  <a:lnTo>
                    <a:pt x="2660689" y="938333"/>
                  </a:lnTo>
                  <a:lnTo>
                    <a:pt x="2613626" y="945516"/>
                  </a:lnTo>
                  <a:lnTo>
                    <a:pt x="2565165" y="947963"/>
                  </a:lnTo>
                  <a:close/>
                </a:path>
              </a:pathLst>
            </a:custGeom>
            <a:solidFill>
              <a:srgbClr val="B51A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473535" y="4679206"/>
              <a:ext cx="671830" cy="671830"/>
            </a:xfrm>
            <a:custGeom>
              <a:avLst/>
              <a:gdLst/>
              <a:ahLst/>
              <a:cxnLst/>
              <a:rect l="l" t="t" r="r" b="b"/>
              <a:pathLst>
                <a:path w="671829" h="671829">
                  <a:moveTo>
                    <a:pt x="0" y="335622"/>
                  </a:moveTo>
                  <a:lnTo>
                    <a:pt x="3639" y="286026"/>
                  </a:lnTo>
                  <a:lnTo>
                    <a:pt x="14209" y="238690"/>
                  </a:lnTo>
                  <a:lnTo>
                    <a:pt x="31193" y="194132"/>
                  </a:lnTo>
                  <a:lnTo>
                    <a:pt x="54070" y="152872"/>
                  </a:lnTo>
                  <a:lnTo>
                    <a:pt x="82322" y="115429"/>
                  </a:lnTo>
                  <a:lnTo>
                    <a:pt x="115429" y="82322"/>
                  </a:lnTo>
                  <a:lnTo>
                    <a:pt x="152872" y="54070"/>
                  </a:lnTo>
                  <a:lnTo>
                    <a:pt x="194132" y="31193"/>
                  </a:lnTo>
                  <a:lnTo>
                    <a:pt x="238690" y="14209"/>
                  </a:lnTo>
                  <a:lnTo>
                    <a:pt x="286026" y="3638"/>
                  </a:lnTo>
                  <a:lnTo>
                    <a:pt x="335619" y="0"/>
                  </a:lnTo>
                  <a:lnTo>
                    <a:pt x="385218" y="3638"/>
                  </a:lnTo>
                  <a:lnTo>
                    <a:pt x="432554" y="14209"/>
                  </a:lnTo>
                  <a:lnTo>
                    <a:pt x="477112" y="31193"/>
                  </a:lnTo>
                  <a:lnTo>
                    <a:pt x="518372" y="54070"/>
                  </a:lnTo>
                  <a:lnTo>
                    <a:pt x="555815" y="82322"/>
                  </a:lnTo>
                  <a:lnTo>
                    <a:pt x="588922" y="115429"/>
                  </a:lnTo>
                  <a:lnTo>
                    <a:pt x="617174" y="152872"/>
                  </a:lnTo>
                  <a:lnTo>
                    <a:pt x="640051" y="194132"/>
                  </a:lnTo>
                  <a:lnTo>
                    <a:pt x="657035" y="238690"/>
                  </a:lnTo>
                  <a:lnTo>
                    <a:pt x="667606" y="286026"/>
                  </a:lnTo>
                  <a:lnTo>
                    <a:pt x="671245" y="335619"/>
                  </a:lnTo>
                  <a:lnTo>
                    <a:pt x="667606" y="385218"/>
                  </a:lnTo>
                  <a:lnTo>
                    <a:pt x="657035" y="432554"/>
                  </a:lnTo>
                  <a:lnTo>
                    <a:pt x="640051" y="477112"/>
                  </a:lnTo>
                  <a:lnTo>
                    <a:pt x="617174" y="518372"/>
                  </a:lnTo>
                  <a:lnTo>
                    <a:pt x="588922" y="555815"/>
                  </a:lnTo>
                  <a:lnTo>
                    <a:pt x="555815" y="588922"/>
                  </a:lnTo>
                  <a:lnTo>
                    <a:pt x="518372" y="617174"/>
                  </a:lnTo>
                  <a:lnTo>
                    <a:pt x="477112" y="640051"/>
                  </a:lnTo>
                  <a:lnTo>
                    <a:pt x="432554" y="657035"/>
                  </a:lnTo>
                  <a:lnTo>
                    <a:pt x="385218" y="667606"/>
                  </a:lnTo>
                  <a:lnTo>
                    <a:pt x="335625" y="671245"/>
                  </a:lnTo>
                  <a:lnTo>
                    <a:pt x="286026" y="667606"/>
                  </a:lnTo>
                  <a:lnTo>
                    <a:pt x="238690" y="657035"/>
                  </a:lnTo>
                  <a:lnTo>
                    <a:pt x="194132" y="640051"/>
                  </a:lnTo>
                  <a:lnTo>
                    <a:pt x="152872" y="617174"/>
                  </a:lnTo>
                  <a:lnTo>
                    <a:pt x="115429" y="588922"/>
                  </a:lnTo>
                  <a:lnTo>
                    <a:pt x="82322" y="555815"/>
                  </a:lnTo>
                  <a:lnTo>
                    <a:pt x="54070" y="518372"/>
                  </a:lnTo>
                  <a:lnTo>
                    <a:pt x="31193" y="477112"/>
                  </a:lnTo>
                  <a:lnTo>
                    <a:pt x="14209" y="432554"/>
                  </a:lnTo>
                  <a:lnTo>
                    <a:pt x="3639" y="385218"/>
                  </a:lnTo>
                  <a:lnTo>
                    <a:pt x="0" y="335622"/>
                  </a:lnTo>
                  <a:close/>
                </a:path>
              </a:pathLst>
            </a:custGeom>
            <a:solidFill>
              <a:srgbClr val="FFFA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85012" y="5249372"/>
              <a:ext cx="6350" cy="1324610"/>
            </a:xfrm>
            <a:custGeom>
              <a:avLst/>
              <a:gdLst/>
              <a:ahLst/>
              <a:cxnLst/>
              <a:rect l="l" t="t" r="r" b="b"/>
              <a:pathLst>
                <a:path w="6350" h="1324609">
                  <a:moveTo>
                    <a:pt x="0" y="1324275"/>
                  </a:moveTo>
                  <a:lnTo>
                    <a:pt x="5786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9966" y="6488771"/>
              <a:ext cx="108074" cy="10807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642118" y="4538612"/>
              <a:ext cx="3514725" cy="948055"/>
            </a:xfrm>
            <a:custGeom>
              <a:avLst/>
              <a:gdLst/>
              <a:ahLst/>
              <a:cxnLst/>
              <a:rect l="l" t="t" r="r" b="b"/>
              <a:pathLst>
                <a:path w="3514725" h="948054">
                  <a:moveTo>
                    <a:pt x="3041280" y="947963"/>
                  </a:moveTo>
                  <a:lnTo>
                    <a:pt x="473981" y="947963"/>
                  </a:lnTo>
                  <a:lnTo>
                    <a:pt x="425519" y="945516"/>
                  </a:lnTo>
                  <a:lnTo>
                    <a:pt x="378457" y="938333"/>
                  </a:lnTo>
                  <a:lnTo>
                    <a:pt x="333034" y="926653"/>
                  </a:lnTo>
                  <a:lnTo>
                    <a:pt x="289486" y="910715"/>
                  </a:lnTo>
                  <a:lnTo>
                    <a:pt x="248053" y="890756"/>
                  </a:lnTo>
                  <a:lnTo>
                    <a:pt x="208974" y="867014"/>
                  </a:lnTo>
                  <a:lnTo>
                    <a:pt x="172485" y="839728"/>
                  </a:lnTo>
                  <a:lnTo>
                    <a:pt x="138826" y="809137"/>
                  </a:lnTo>
                  <a:lnTo>
                    <a:pt x="108234" y="775477"/>
                  </a:lnTo>
                  <a:lnTo>
                    <a:pt x="80948" y="738989"/>
                  </a:lnTo>
                  <a:lnTo>
                    <a:pt x="57207" y="699909"/>
                  </a:lnTo>
                  <a:lnTo>
                    <a:pt x="37247" y="658476"/>
                  </a:lnTo>
                  <a:lnTo>
                    <a:pt x="21309" y="614929"/>
                  </a:lnTo>
                  <a:lnTo>
                    <a:pt x="9629" y="569505"/>
                  </a:lnTo>
                  <a:lnTo>
                    <a:pt x="2447" y="522443"/>
                  </a:lnTo>
                  <a:lnTo>
                    <a:pt x="0" y="473981"/>
                  </a:lnTo>
                  <a:lnTo>
                    <a:pt x="2447" y="425519"/>
                  </a:lnTo>
                  <a:lnTo>
                    <a:pt x="9629" y="378457"/>
                  </a:lnTo>
                  <a:lnTo>
                    <a:pt x="21309" y="333034"/>
                  </a:lnTo>
                  <a:lnTo>
                    <a:pt x="37247" y="289486"/>
                  </a:lnTo>
                  <a:lnTo>
                    <a:pt x="57207" y="248053"/>
                  </a:lnTo>
                  <a:lnTo>
                    <a:pt x="80948" y="208974"/>
                  </a:lnTo>
                  <a:lnTo>
                    <a:pt x="108234" y="172485"/>
                  </a:lnTo>
                  <a:lnTo>
                    <a:pt x="138826" y="138826"/>
                  </a:lnTo>
                  <a:lnTo>
                    <a:pt x="172485" y="108234"/>
                  </a:lnTo>
                  <a:lnTo>
                    <a:pt x="208974" y="80948"/>
                  </a:lnTo>
                  <a:lnTo>
                    <a:pt x="248053" y="57207"/>
                  </a:lnTo>
                  <a:lnTo>
                    <a:pt x="289486" y="37247"/>
                  </a:lnTo>
                  <a:lnTo>
                    <a:pt x="333034" y="21309"/>
                  </a:lnTo>
                  <a:lnTo>
                    <a:pt x="378457" y="9629"/>
                  </a:lnTo>
                  <a:lnTo>
                    <a:pt x="425519" y="2447"/>
                  </a:lnTo>
                  <a:lnTo>
                    <a:pt x="473981" y="0"/>
                  </a:lnTo>
                  <a:lnTo>
                    <a:pt x="3041279" y="0"/>
                  </a:lnTo>
                  <a:lnTo>
                    <a:pt x="3089741" y="2447"/>
                  </a:lnTo>
                  <a:lnTo>
                    <a:pt x="3136803" y="9629"/>
                  </a:lnTo>
                  <a:lnTo>
                    <a:pt x="3182227" y="21309"/>
                  </a:lnTo>
                  <a:lnTo>
                    <a:pt x="3225774" y="37247"/>
                  </a:lnTo>
                  <a:lnTo>
                    <a:pt x="3267207" y="57207"/>
                  </a:lnTo>
                  <a:lnTo>
                    <a:pt x="3306287" y="80948"/>
                  </a:lnTo>
                  <a:lnTo>
                    <a:pt x="3342775" y="108234"/>
                  </a:lnTo>
                  <a:lnTo>
                    <a:pt x="3376435" y="138826"/>
                  </a:lnTo>
                  <a:lnTo>
                    <a:pt x="3407026" y="172485"/>
                  </a:lnTo>
                  <a:lnTo>
                    <a:pt x="3434312" y="208974"/>
                  </a:lnTo>
                  <a:lnTo>
                    <a:pt x="3458054" y="248053"/>
                  </a:lnTo>
                  <a:lnTo>
                    <a:pt x="3478013" y="289486"/>
                  </a:lnTo>
                  <a:lnTo>
                    <a:pt x="3493952" y="333034"/>
                  </a:lnTo>
                  <a:lnTo>
                    <a:pt x="3505631" y="378457"/>
                  </a:lnTo>
                  <a:lnTo>
                    <a:pt x="3512814" y="425519"/>
                  </a:lnTo>
                  <a:lnTo>
                    <a:pt x="3514129" y="451560"/>
                  </a:lnTo>
                  <a:lnTo>
                    <a:pt x="3514129" y="496403"/>
                  </a:lnTo>
                  <a:lnTo>
                    <a:pt x="3505631" y="569505"/>
                  </a:lnTo>
                  <a:lnTo>
                    <a:pt x="3493952" y="614929"/>
                  </a:lnTo>
                  <a:lnTo>
                    <a:pt x="3478013" y="658476"/>
                  </a:lnTo>
                  <a:lnTo>
                    <a:pt x="3458054" y="699909"/>
                  </a:lnTo>
                  <a:lnTo>
                    <a:pt x="3434312" y="738989"/>
                  </a:lnTo>
                  <a:lnTo>
                    <a:pt x="3407026" y="775477"/>
                  </a:lnTo>
                  <a:lnTo>
                    <a:pt x="3376435" y="809137"/>
                  </a:lnTo>
                  <a:lnTo>
                    <a:pt x="3342775" y="839728"/>
                  </a:lnTo>
                  <a:lnTo>
                    <a:pt x="3306287" y="867014"/>
                  </a:lnTo>
                  <a:lnTo>
                    <a:pt x="3267207" y="890756"/>
                  </a:lnTo>
                  <a:lnTo>
                    <a:pt x="3225774" y="910715"/>
                  </a:lnTo>
                  <a:lnTo>
                    <a:pt x="3182227" y="926653"/>
                  </a:lnTo>
                  <a:lnTo>
                    <a:pt x="3136803" y="938333"/>
                  </a:lnTo>
                  <a:lnTo>
                    <a:pt x="3089741" y="945516"/>
                  </a:lnTo>
                  <a:lnTo>
                    <a:pt x="3041280" y="947963"/>
                  </a:lnTo>
                  <a:close/>
                </a:path>
              </a:pathLst>
            </a:custGeom>
            <a:solidFill>
              <a:srgbClr val="179A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78028" y="4679206"/>
              <a:ext cx="671830" cy="671830"/>
            </a:xfrm>
            <a:custGeom>
              <a:avLst/>
              <a:gdLst/>
              <a:ahLst/>
              <a:cxnLst/>
              <a:rect l="l" t="t" r="r" b="b"/>
              <a:pathLst>
                <a:path w="671829" h="671829">
                  <a:moveTo>
                    <a:pt x="0" y="335622"/>
                  </a:moveTo>
                  <a:lnTo>
                    <a:pt x="3639" y="286026"/>
                  </a:lnTo>
                  <a:lnTo>
                    <a:pt x="14209" y="238690"/>
                  </a:lnTo>
                  <a:lnTo>
                    <a:pt x="31193" y="194132"/>
                  </a:lnTo>
                  <a:lnTo>
                    <a:pt x="54070" y="152872"/>
                  </a:lnTo>
                  <a:lnTo>
                    <a:pt x="82322" y="115429"/>
                  </a:lnTo>
                  <a:lnTo>
                    <a:pt x="115429" y="82322"/>
                  </a:lnTo>
                  <a:lnTo>
                    <a:pt x="152872" y="54070"/>
                  </a:lnTo>
                  <a:lnTo>
                    <a:pt x="194132" y="31193"/>
                  </a:lnTo>
                  <a:lnTo>
                    <a:pt x="238690" y="14209"/>
                  </a:lnTo>
                  <a:lnTo>
                    <a:pt x="286027" y="3638"/>
                  </a:lnTo>
                  <a:lnTo>
                    <a:pt x="335620" y="0"/>
                  </a:lnTo>
                  <a:lnTo>
                    <a:pt x="385218" y="3638"/>
                  </a:lnTo>
                  <a:lnTo>
                    <a:pt x="432555" y="14209"/>
                  </a:lnTo>
                  <a:lnTo>
                    <a:pt x="477112" y="31193"/>
                  </a:lnTo>
                  <a:lnTo>
                    <a:pt x="518372" y="54070"/>
                  </a:lnTo>
                  <a:lnTo>
                    <a:pt x="555815" y="82322"/>
                  </a:lnTo>
                  <a:lnTo>
                    <a:pt x="588922" y="115429"/>
                  </a:lnTo>
                  <a:lnTo>
                    <a:pt x="617174" y="152872"/>
                  </a:lnTo>
                  <a:lnTo>
                    <a:pt x="640051" y="194132"/>
                  </a:lnTo>
                  <a:lnTo>
                    <a:pt x="657035" y="238690"/>
                  </a:lnTo>
                  <a:lnTo>
                    <a:pt x="667606" y="286026"/>
                  </a:lnTo>
                  <a:lnTo>
                    <a:pt x="671245" y="335620"/>
                  </a:lnTo>
                  <a:lnTo>
                    <a:pt x="667606" y="385218"/>
                  </a:lnTo>
                  <a:lnTo>
                    <a:pt x="657035" y="432554"/>
                  </a:lnTo>
                  <a:lnTo>
                    <a:pt x="640051" y="477112"/>
                  </a:lnTo>
                  <a:lnTo>
                    <a:pt x="617174" y="518372"/>
                  </a:lnTo>
                  <a:lnTo>
                    <a:pt x="588922" y="555815"/>
                  </a:lnTo>
                  <a:lnTo>
                    <a:pt x="555815" y="588922"/>
                  </a:lnTo>
                  <a:lnTo>
                    <a:pt x="518372" y="617174"/>
                  </a:lnTo>
                  <a:lnTo>
                    <a:pt x="477112" y="640051"/>
                  </a:lnTo>
                  <a:lnTo>
                    <a:pt x="432555" y="657035"/>
                  </a:lnTo>
                  <a:lnTo>
                    <a:pt x="385218" y="667606"/>
                  </a:lnTo>
                  <a:lnTo>
                    <a:pt x="335626" y="671245"/>
                  </a:lnTo>
                  <a:lnTo>
                    <a:pt x="286027" y="667606"/>
                  </a:lnTo>
                  <a:lnTo>
                    <a:pt x="238690" y="657035"/>
                  </a:lnTo>
                  <a:lnTo>
                    <a:pt x="194132" y="640051"/>
                  </a:lnTo>
                  <a:lnTo>
                    <a:pt x="152872" y="617174"/>
                  </a:lnTo>
                  <a:lnTo>
                    <a:pt x="115429" y="588922"/>
                  </a:lnTo>
                  <a:lnTo>
                    <a:pt x="82322" y="555815"/>
                  </a:lnTo>
                  <a:lnTo>
                    <a:pt x="54070" y="518372"/>
                  </a:lnTo>
                  <a:lnTo>
                    <a:pt x="31193" y="477112"/>
                  </a:lnTo>
                  <a:lnTo>
                    <a:pt x="14209" y="432554"/>
                  </a:lnTo>
                  <a:lnTo>
                    <a:pt x="3639" y="385218"/>
                  </a:lnTo>
                  <a:lnTo>
                    <a:pt x="0" y="335622"/>
                  </a:lnTo>
                  <a:close/>
                </a:path>
              </a:pathLst>
            </a:custGeom>
            <a:solidFill>
              <a:srgbClr val="FFFA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444900" y="4532807"/>
              <a:ext cx="3632835" cy="948055"/>
            </a:xfrm>
            <a:custGeom>
              <a:avLst/>
              <a:gdLst/>
              <a:ahLst/>
              <a:cxnLst/>
              <a:rect l="l" t="t" r="r" b="b"/>
              <a:pathLst>
                <a:path w="3632835" h="948054">
                  <a:moveTo>
                    <a:pt x="3159460" y="947963"/>
                  </a:moveTo>
                  <a:lnTo>
                    <a:pt x="473979" y="947963"/>
                  </a:lnTo>
                  <a:lnTo>
                    <a:pt x="425519" y="945516"/>
                  </a:lnTo>
                  <a:lnTo>
                    <a:pt x="378457" y="938333"/>
                  </a:lnTo>
                  <a:lnTo>
                    <a:pt x="333034" y="926654"/>
                  </a:lnTo>
                  <a:lnTo>
                    <a:pt x="289486" y="910715"/>
                  </a:lnTo>
                  <a:lnTo>
                    <a:pt x="248053" y="890756"/>
                  </a:lnTo>
                  <a:lnTo>
                    <a:pt x="208974" y="867014"/>
                  </a:lnTo>
                  <a:lnTo>
                    <a:pt x="172485" y="839728"/>
                  </a:lnTo>
                  <a:lnTo>
                    <a:pt x="138826" y="809137"/>
                  </a:lnTo>
                  <a:lnTo>
                    <a:pt x="108234" y="775477"/>
                  </a:lnTo>
                  <a:lnTo>
                    <a:pt x="80948" y="738989"/>
                  </a:lnTo>
                  <a:lnTo>
                    <a:pt x="57207" y="699909"/>
                  </a:lnTo>
                  <a:lnTo>
                    <a:pt x="37247" y="658476"/>
                  </a:lnTo>
                  <a:lnTo>
                    <a:pt x="21309" y="614929"/>
                  </a:lnTo>
                  <a:lnTo>
                    <a:pt x="9629" y="569505"/>
                  </a:lnTo>
                  <a:lnTo>
                    <a:pt x="2447" y="522443"/>
                  </a:lnTo>
                  <a:lnTo>
                    <a:pt x="0" y="473981"/>
                  </a:lnTo>
                  <a:lnTo>
                    <a:pt x="2447" y="425519"/>
                  </a:lnTo>
                  <a:lnTo>
                    <a:pt x="9629" y="378457"/>
                  </a:lnTo>
                  <a:lnTo>
                    <a:pt x="21309" y="333033"/>
                  </a:lnTo>
                  <a:lnTo>
                    <a:pt x="37247" y="289486"/>
                  </a:lnTo>
                  <a:lnTo>
                    <a:pt x="57207" y="248053"/>
                  </a:lnTo>
                  <a:lnTo>
                    <a:pt x="80948" y="208973"/>
                  </a:lnTo>
                  <a:lnTo>
                    <a:pt x="108234" y="172485"/>
                  </a:lnTo>
                  <a:lnTo>
                    <a:pt x="138826" y="138825"/>
                  </a:lnTo>
                  <a:lnTo>
                    <a:pt x="172485" y="108234"/>
                  </a:lnTo>
                  <a:lnTo>
                    <a:pt x="208974" y="80948"/>
                  </a:lnTo>
                  <a:lnTo>
                    <a:pt x="248053" y="57207"/>
                  </a:lnTo>
                  <a:lnTo>
                    <a:pt x="289486" y="37247"/>
                  </a:lnTo>
                  <a:lnTo>
                    <a:pt x="333034" y="21309"/>
                  </a:lnTo>
                  <a:lnTo>
                    <a:pt x="378457" y="9629"/>
                  </a:lnTo>
                  <a:lnTo>
                    <a:pt x="425519" y="2447"/>
                  </a:lnTo>
                  <a:lnTo>
                    <a:pt x="473981" y="0"/>
                  </a:lnTo>
                  <a:lnTo>
                    <a:pt x="3159458" y="0"/>
                  </a:lnTo>
                  <a:lnTo>
                    <a:pt x="3207919" y="2447"/>
                  </a:lnTo>
                  <a:lnTo>
                    <a:pt x="3254981" y="9629"/>
                  </a:lnTo>
                  <a:lnTo>
                    <a:pt x="3300405" y="21309"/>
                  </a:lnTo>
                  <a:lnTo>
                    <a:pt x="3343953" y="37247"/>
                  </a:lnTo>
                  <a:lnTo>
                    <a:pt x="3385386" y="57207"/>
                  </a:lnTo>
                  <a:lnTo>
                    <a:pt x="3424465" y="80948"/>
                  </a:lnTo>
                  <a:lnTo>
                    <a:pt x="3460954" y="108234"/>
                  </a:lnTo>
                  <a:lnTo>
                    <a:pt x="3494613" y="138825"/>
                  </a:lnTo>
                  <a:lnTo>
                    <a:pt x="3525205" y="172485"/>
                  </a:lnTo>
                  <a:lnTo>
                    <a:pt x="3552491" y="208973"/>
                  </a:lnTo>
                  <a:lnTo>
                    <a:pt x="3576232" y="248053"/>
                  </a:lnTo>
                  <a:lnTo>
                    <a:pt x="3596192" y="289486"/>
                  </a:lnTo>
                  <a:lnTo>
                    <a:pt x="3612130" y="333033"/>
                  </a:lnTo>
                  <a:lnTo>
                    <a:pt x="3623810" y="378457"/>
                  </a:lnTo>
                  <a:lnTo>
                    <a:pt x="3630992" y="425519"/>
                  </a:lnTo>
                  <a:lnTo>
                    <a:pt x="3632624" y="457837"/>
                  </a:lnTo>
                  <a:lnTo>
                    <a:pt x="3632624" y="490125"/>
                  </a:lnTo>
                  <a:lnTo>
                    <a:pt x="3623810" y="569505"/>
                  </a:lnTo>
                  <a:lnTo>
                    <a:pt x="3612130" y="614929"/>
                  </a:lnTo>
                  <a:lnTo>
                    <a:pt x="3596192" y="658476"/>
                  </a:lnTo>
                  <a:lnTo>
                    <a:pt x="3576232" y="699909"/>
                  </a:lnTo>
                  <a:lnTo>
                    <a:pt x="3552491" y="738989"/>
                  </a:lnTo>
                  <a:lnTo>
                    <a:pt x="3525205" y="775477"/>
                  </a:lnTo>
                  <a:lnTo>
                    <a:pt x="3494613" y="809137"/>
                  </a:lnTo>
                  <a:lnTo>
                    <a:pt x="3460954" y="839728"/>
                  </a:lnTo>
                  <a:lnTo>
                    <a:pt x="3424465" y="867014"/>
                  </a:lnTo>
                  <a:lnTo>
                    <a:pt x="3385386" y="890756"/>
                  </a:lnTo>
                  <a:lnTo>
                    <a:pt x="3343953" y="910715"/>
                  </a:lnTo>
                  <a:lnTo>
                    <a:pt x="3300405" y="926654"/>
                  </a:lnTo>
                  <a:lnTo>
                    <a:pt x="3254981" y="938333"/>
                  </a:lnTo>
                  <a:lnTo>
                    <a:pt x="3207919" y="945516"/>
                  </a:lnTo>
                  <a:lnTo>
                    <a:pt x="3159460" y="947963"/>
                  </a:lnTo>
                  <a:close/>
                </a:path>
              </a:pathLst>
            </a:custGeom>
            <a:solidFill>
              <a:srgbClr val="3C6B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8989" y="4673401"/>
              <a:ext cx="671830" cy="671830"/>
            </a:xfrm>
            <a:custGeom>
              <a:avLst/>
              <a:gdLst/>
              <a:ahLst/>
              <a:cxnLst/>
              <a:rect l="l" t="t" r="r" b="b"/>
              <a:pathLst>
                <a:path w="671829" h="671829">
                  <a:moveTo>
                    <a:pt x="0" y="335622"/>
                  </a:moveTo>
                  <a:lnTo>
                    <a:pt x="3639" y="286026"/>
                  </a:lnTo>
                  <a:lnTo>
                    <a:pt x="14209" y="238690"/>
                  </a:lnTo>
                  <a:lnTo>
                    <a:pt x="31193" y="194132"/>
                  </a:lnTo>
                  <a:lnTo>
                    <a:pt x="54070" y="152872"/>
                  </a:lnTo>
                  <a:lnTo>
                    <a:pt x="82322" y="115429"/>
                  </a:lnTo>
                  <a:lnTo>
                    <a:pt x="115429" y="82322"/>
                  </a:lnTo>
                  <a:lnTo>
                    <a:pt x="152872" y="54070"/>
                  </a:lnTo>
                  <a:lnTo>
                    <a:pt x="194132" y="31193"/>
                  </a:lnTo>
                  <a:lnTo>
                    <a:pt x="238690" y="14209"/>
                  </a:lnTo>
                  <a:lnTo>
                    <a:pt x="286026" y="3638"/>
                  </a:lnTo>
                  <a:lnTo>
                    <a:pt x="335619" y="0"/>
                  </a:lnTo>
                  <a:lnTo>
                    <a:pt x="385218" y="3638"/>
                  </a:lnTo>
                  <a:lnTo>
                    <a:pt x="432554" y="14209"/>
                  </a:lnTo>
                  <a:lnTo>
                    <a:pt x="477112" y="31193"/>
                  </a:lnTo>
                  <a:lnTo>
                    <a:pt x="518372" y="54070"/>
                  </a:lnTo>
                  <a:lnTo>
                    <a:pt x="555815" y="82322"/>
                  </a:lnTo>
                  <a:lnTo>
                    <a:pt x="588922" y="115429"/>
                  </a:lnTo>
                  <a:lnTo>
                    <a:pt x="617174" y="152872"/>
                  </a:lnTo>
                  <a:lnTo>
                    <a:pt x="640051" y="194132"/>
                  </a:lnTo>
                  <a:lnTo>
                    <a:pt x="657035" y="238690"/>
                  </a:lnTo>
                  <a:lnTo>
                    <a:pt x="667606" y="286026"/>
                  </a:lnTo>
                  <a:lnTo>
                    <a:pt x="671245" y="335620"/>
                  </a:lnTo>
                  <a:lnTo>
                    <a:pt x="667606" y="385218"/>
                  </a:lnTo>
                  <a:lnTo>
                    <a:pt x="657035" y="432554"/>
                  </a:lnTo>
                  <a:lnTo>
                    <a:pt x="640051" y="477112"/>
                  </a:lnTo>
                  <a:lnTo>
                    <a:pt x="617174" y="518372"/>
                  </a:lnTo>
                  <a:lnTo>
                    <a:pt x="588922" y="555815"/>
                  </a:lnTo>
                  <a:lnTo>
                    <a:pt x="555815" y="588922"/>
                  </a:lnTo>
                  <a:lnTo>
                    <a:pt x="518372" y="617174"/>
                  </a:lnTo>
                  <a:lnTo>
                    <a:pt x="477112" y="640051"/>
                  </a:lnTo>
                  <a:lnTo>
                    <a:pt x="432554" y="657035"/>
                  </a:lnTo>
                  <a:lnTo>
                    <a:pt x="385218" y="667606"/>
                  </a:lnTo>
                  <a:lnTo>
                    <a:pt x="335625" y="671245"/>
                  </a:lnTo>
                  <a:lnTo>
                    <a:pt x="286026" y="667606"/>
                  </a:lnTo>
                  <a:lnTo>
                    <a:pt x="238690" y="657035"/>
                  </a:lnTo>
                  <a:lnTo>
                    <a:pt x="194132" y="640051"/>
                  </a:lnTo>
                  <a:lnTo>
                    <a:pt x="152872" y="617174"/>
                  </a:lnTo>
                  <a:lnTo>
                    <a:pt x="115429" y="588922"/>
                  </a:lnTo>
                  <a:lnTo>
                    <a:pt x="82322" y="555815"/>
                  </a:lnTo>
                  <a:lnTo>
                    <a:pt x="54070" y="518372"/>
                  </a:lnTo>
                  <a:lnTo>
                    <a:pt x="31193" y="477112"/>
                  </a:lnTo>
                  <a:lnTo>
                    <a:pt x="14209" y="432554"/>
                  </a:lnTo>
                  <a:lnTo>
                    <a:pt x="3639" y="385218"/>
                  </a:lnTo>
                  <a:lnTo>
                    <a:pt x="0" y="335622"/>
                  </a:lnTo>
                  <a:close/>
                </a:path>
              </a:pathLst>
            </a:custGeom>
            <a:solidFill>
              <a:srgbClr val="FFFA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356467" y="5249372"/>
              <a:ext cx="6350" cy="1324610"/>
            </a:xfrm>
            <a:custGeom>
              <a:avLst/>
              <a:gdLst/>
              <a:ahLst/>
              <a:cxnLst/>
              <a:rect l="l" t="t" r="r" b="b"/>
              <a:pathLst>
                <a:path w="6350" h="1324609">
                  <a:moveTo>
                    <a:pt x="0" y="1324275"/>
                  </a:moveTo>
                  <a:lnTo>
                    <a:pt x="5786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91422" y="6488771"/>
              <a:ext cx="108074" cy="10807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76858" y="4532807"/>
              <a:ext cx="3021965" cy="948055"/>
            </a:xfrm>
            <a:custGeom>
              <a:avLst/>
              <a:gdLst/>
              <a:ahLst/>
              <a:cxnLst/>
              <a:rect l="l" t="t" r="r" b="b"/>
              <a:pathLst>
                <a:path w="3021965" h="948054">
                  <a:moveTo>
                    <a:pt x="2548909" y="947963"/>
                  </a:moveTo>
                  <a:lnTo>
                    <a:pt x="473979" y="947963"/>
                  </a:lnTo>
                  <a:lnTo>
                    <a:pt x="425519" y="945516"/>
                  </a:lnTo>
                  <a:lnTo>
                    <a:pt x="378457" y="938333"/>
                  </a:lnTo>
                  <a:lnTo>
                    <a:pt x="333033" y="926654"/>
                  </a:lnTo>
                  <a:lnTo>
                    <a:pt x="289486" y="910715"/>
                  </a:lnTo>
                  <a:lnTo>
                    <a:pt x="248053" y="890756"/>
                  </a:lnTo>
                  <a:lnTo>
                    <a:pt x="208973" y="867014"/>
                  </a:lnTo>
                  <a:lnTo>
                    <a:pt x="172485" y="839728"/>
                  </a:lnTo>
                  <a:lnTo>
                    <a:pt x="138826" y="809137"/>
                  </a:lnTo>
                  <a:lnTo>
                    <a:pt x="108234" y="775477"/>
                  </a:lnTo>
                  <a:lnTo>
                    <a:pt x="80948" y="738989"/>
                  </a:lnTo>
                  <a:lnTo>
                    <a:pt x="57207" y="699909"/>
                  </a:lnTo>
                  <a:lnTo>
                    <a:pt x="37247" y="658476"/>
                  </a:lnTo>
                  <a:lnTo>
                    <a:pt x="21309" y="614929"/>
                  </a:lnTo>
                  <a:lnTo>
                    <a:pt x="9629" y="569505"/>
                  </a:lnTo>
                  <a:lnTo>
                    <a:pt x="2447" y="522443"/>
                  </a:lnTo>
                  <a:lnTo>
                    <a:pt x="0" y="473981"/>
                  </a:lnTo>
                  <a:lnTo>
                    <a:pt x="2447" y="425519"/>
                  </a:lnTo>
                  <a:lnTo>
                    <a:pt x="9629" y="378457"/>
                  </a:lnTo>
                  <a:lnTo>
                    <a:pt x="21309" y="333033"/>
                  </a:lnTo>
                  <a:lnTo>
                    <a:pt x="37247" y="289486"/>
                  </a:lnTo>
                  <a:lnTo>
                    <a:pt x="57207" y="248053"/>
                  </a:lnTo>
                  <a:lnTo>
                    <a:pt x="80948" y="208973"/>
                  </a:lnTo>
                  <a:lnTo>
                    <a:pt x="108234" y="172485"/>
                  </a:lnTo>
                  <a:lnTo>
                    <a:pt x="138826" y="138825"/>
                  </a:lnTo>
                  <a:lnTo>
                    <a:pt x="172485" y="108234"/>
                  </a:lnTo>
                  <a:lnTo>
                    <a:pt x="208973" y="80948"/>
                  </a:lnTo>
                  <a:lnTo>
                    <a:pt x="248053" y="57207"/>
                  </a:lnTo>
                  <a:lnTo>
                    <a:pt x="289486" y="37247"/>
                  </a:lnTo>
                  <a:lnTo>
                    <a:pt x="333033" y="21309"/>
                  </a:lnTo>
                  <a:lnTo>
                    <a:pt x="378457" y="9629"/>
                  </a:lnTo>
                  <a:lnTo>
                    <a:pt x="425519" y="2447"/>
                  </a:lnTo>
                  <a:lnTo>
                    <a:pt x="473981" y="0"/>
                  </a:lnTo>
                  <a:lnTo>
                    <a:pt x="2548907" y="0"/>
                  </a:lnTo>
                  <a:lnTo>
                    <a:pt x="2597369" y="2447"/>
                  </a:lnTo>
                  <a:lnTo>
                    <a:pt x="2644431" y="9629"/>
                  </a:lnTo>
                  <a:lnTo>
                    <a:pt x="2689855" y="21309"/>
                  </a:lnTo>
                  <a:lnTo>
                    <a:pt x="2733402" y="37247"/>
                  </a:lnTo>
                  <a:lnTo>
                    <a:pt x="2774835" y="57207"/>
                  </a:lnTo>
                  <a:lnTo>
                    <a:pt x="2813915" y="80948"/>
                  </a:lnTo>
                  <a:lnTo>
                    <a:pt x="2850404" y="108234"/>
                  </a:lnTo>
                  <a:lnTo>
                    <a:pt x="2884063" y="138825"/>
                  </a:lnTo>
                  <a:lnTo>
                    <a:pt x="2914655" y="172485"/>
                  </a:lnTo>
                  <a:lnTo>
                    <a:pt x="2941941" y="208973"/>
                  </a:lnTo>
                  <a:lnTo>
                    <a:pt x="2965682" y="248053"/>
                  </a:lnTo>
                  <a:lnTo>
                    <a:pt x="2985641" y="289486"/>
                  </a:lnTo>
                  <a:lnTo>
                    <a:pt x="3001580" y="333033"/>
                  </a:lnTo>
                  <a:lnTo>
                    <a:pt x="3013260" y="378457"/>
                  </a:lnTo>
                  <a:lnTo>
                    <a:pt x="3020442" y="425519"/>
                  </a:lnTo>
                  <a:lnTo>
                    <a:pt x="3021632" y="449093"/>
                  </a:lnTo>
                  <a:lnTo>
                    <a:pt x="3021632" y="498869"/>
                  </a:lnTo>
                  <a:lnTo>
                    <a:pt x="3013260" y="569505"/>
                  </a:lnTo>
                  <a:lnTo>
                    <a:pt x="3001580" y="614929"/>
                  </a:lnTo>
                  <a:lnTo>
                    <a:pt x="2985641" y="658476"/>
                  </a:lnTo>
                  <a:lnTo>
                    <a:pt x="2965682" y="699909"/>
                  </a:lnTo>
                  <a:lnTo>
                    <a:pt x="2941941" y="738989"/>
                  </a:lnTo>
                  <a:lnTo>
                    <a:pt x="2914655" y="775477"/>
                  </a:lnTo>
                  <a:lnTo>
                    <a:pt x="2884063" y="809137"/>
                  </a:lnTo>
                  <a:lnTo>
                    <a:pt x="2850404" y="839728"/>
                  </a:lnTo>
                  <a:lnTo>
                    <a:pt x="2813915" y="867014"/>
                  </a:lnTo>
                  <a:lnTo>
                    <a:pt x="2774835" y="890756"/>
                  </a:lnTo>
                  <a:lnTo>
                    <a:pt x="2733402" y="910715"/>
                  </a:lnTo>
                  <a:lnTo>
                    <a:pt x="2689855" y="926654"/>
                  </a:lnTo>
                  <a:lnTo>
                    <a:pt x="2644431" y="938333"/>
                  </a:lnTo>
                  <a:lnTo>
                    <a:pt x="2597369" y="945516"/>
                  </a:lnTo>
                  <a:lnTo>
                    <a:pt x="2548909" y="947963"/>
                  </a:lnTo>
                  <a:close/>
                </a:path>
              </a:pathLst>
            </a:custGeom>
            <a:solidFill>
              <a:srgbClr val="AFCA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023299" y="4673401"/>
              <a:ext cx="671830" cy="671830"/>
            </a:xfrm>
            <a:custGeom>
              <a:avLst/>
              <a:gdLst/>
              <a:ahLst/>
              <a:cxnLst/>
              <a:rect l="l" t="t" r="r" b="b"/>
              <a:pathLst>
                <a:path w="671829" h="671829">
                  <a:moveTo>
                    <a:pt x="0" y="335622"/>
                  </a:moveTo>
                  <a:lnTo>
                    <a:pt x="3639" y="286026"/>
                  </a:lnTo>
                  <a:lnTo>
                    <a:pt x="14209" y="238690"/>
                  </a:lnTo>
                  <a:lnTo>
                    <a:pt x="31193" y="194132"/>
                  </a:lnTo>
                  <a:lnTo>
                    <a:pt x="54070" y="152872"/>
                  </a:lnTo>
                  <a:lnTo>
                    <a:pt x="82322" y="115429"/>
                  </a:lnTo>
                  <a:lnTo>
                    <a:pt x="115429" y="82322"/>
                  </a:lnTo>
                  <a:lnTo>
                    <a:pt x="152872" y="54070"/>
                  </a:lnTo>
                  <a:lnTo>
                    <a:pt x="194132" y="31193"/>
                  </a:lnTo>
                  <a:lnTo>
                    <a:pt x="238690" y="14209"/>
                  </a:lnTo>
                  <a:lnTo>
                    <a:pt x="286026" y="3638"/>
                  </a:lnTo>
                  <a:lnTo>
                    <a:pt x="335619" y="0"/>
                  </a:lnTo>
                  <a:lnTo>
                    <a:pt x="385218" y="3638"/>
                  </a:lnTo>
                  <a:lnTo>
                    <a:pt x="432555" y="14209"/>
                  </a:lnTo>
                  <a:lnTo>
                    <a:pt x="477112" y="31193"/>
                  </a:lnTo>
                  <a:lnTo>
                    <a:pt x="518372" y="54070"/>
                  </a:lnTo>
                  <a:lnTo>
                    <a:pt x="555815" y="82322"/>
                  </a:lnTo>
                  <a:lnTo>
                    <a:pt x="588922" y="115429"/>
                  </a:lnTo>
                  <a:lnTo>
                    <a:pt x="617174" y="152872"/>
                  </a:lnTo>
                  <a:lnTo>
                    <a:pt x="640051" y="194132"/>
                  </a:lnTo>
                  <a:lnTo>
                    <a:pt x="657035" y="238690"/>
                  </a:lnTo>
                  <a:lnTo>
                    <a:pt x="667606" y="286026"/>
                  </a:lnTo>
                  <a:lnTo>
                    <a:pt x="671245" y="335621"/>
                  </a:lnTo>
                  <a:lnTo>
                    <a:pt x="667606" y="385218"/>
                  </a:lnTo>
                  <a:lnTo>
                    <a:pt x="657035" y="432554"/>
                  </a:lnTo>
                  <a:lnTo>
                    <a:pt x="640051" y="477112"/>
                  </a:lnTo>
                  <a:lnTo>
                    <a:pt x="617174" y="518372"/>
                  </a:lnTo>
                  <a:lnTo>
                    <a:pt x="588922" y="555815"/>
                  </a:lnTo>
                  <a:lnTo>
                    <a:pt x="555815" y="588922"/>
                  </a:lnTo>
                  <a:lnTo>
                    <a:pt x="518372" y="617174"/>
                  </a:lnTo>
                  <a:lnTo>
                    <a:pt x="477112" y="640051"/>
                  </a:lnTo>
                  <a:lnTo>
                    <a:pt x="432555" y="657035"/>
                  </a:lnTo>
                  <a:lnTo>
                    <a:pt x="385218" y="667606"/>
                  </a:lnTo>
                  <a:lnTo>
                    <a:pt x="335625" y="671245"/>
                  </a:lnTo>
                  <a:lnTo>
                    <a:pt x="286026" y="667606"/>
                  </a:lnTo>
                  <a:lnTo>
                    <a:pt x="238690" y="657035"/>
                  </a:lnTo>
                  <a:lnTo>
                    <a:pt x="194132" y="640051"/>
                  </a:lnTo>
                  <a:lnTo>
                    <a:pt x="152872" y="617174"/>
                  </a:lnTo>
                  <a:lnTo>
                    <a:pt x="115429" y="588922"/>
                  </a:lnTo>
                  <a:lnTo>
                    <a:pt x="82322" y="555815"/>
                  </a:lnTo>
                  <a:lnTo>
                    <a:pt x="54070" y="518372"/>
                  </a:lnTo>
                  <a:lnTo>
                    <a:pt x="31193" y="477112"/>
                  </a:lnTo>
                  <a:lnTo>
                    <a:pt x="14209" y="432554"/>
                  </a:lnTo>
                  <a:lnTo>
                    <a:pt x="3639" y="385218"/>
                  </a:lnTo>
                  <a:lnTo>
                    <a:pt x="0" y="335622"/>
                  </a:lnTo>
                  <a:close/>
                </a:path>
              </a:pathLst>
            </a:custGeom>
            <a:solidFill>
              <a:srgbClr val="FFFA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9386930" y="6924895"/>
            <a:ext cx="844550" cy="516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b="1" spc="-20" dirty="0">
                <a:solidFill>
                  <a:srgbClr val="B51A1B"/>
                </a:solidFill>
                <a:latin typeface="Times New Roman"/>
                <a:cs typeface="Times New Roman"/>
              </a:rPr>
              <a:t>202</a:t>
            </a:r>
            <a:r>
              <a:rPr lang="pt-BR" sz="3200" b="1" spc="-20" dirty="0">
                <a:solidFill>
                  <a:srgbClr val="B51A1B"/>
                </a:solidFill>
                <a:latin typeface="Times New Roman"/>
                <a:cs typeface="Times New Roman"/>
              </a:rPr>
              <a:t>9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91423" y="6924895"/>
            <a:ext cx="844550" cy="516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b="1" spc="-20" dirty="0">
                <a:solidFill>
                  <a:srgbClr val="179AA3"/>
                </a:solidFill>
                <a:latin typeface="Times New Roman"/>
                <a:cs typeface="Times New Roman"/>
              </a:rPr>
              <a:t>202</a:t>
            </a:r>
            <a:r>
              <a:rPr lang="pt-BR" sz="3200" b="1" spc="-20" dirty="0">
                <a:solidFill>
                  <a:srgbClr val="179AA3"/>
                </a:solidFill>
                <a:latin typeface="Times New Roman"/>
                <a:cs typeface="Times New Roman"/>
              </a:rPr>
              <a:t>8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51746" y="6924895"/>
            <a:ext cx="844550" cy="516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b="1" spc="-20" dirty="0">
                <a:solidFill>
                  <a:srgbClr val="3C6B2E"/>
                </a:solidFill>
                <a:latin typeface="Times New Roman"/>
                <a:cs typeface="Times New Roman"/>
              </a:rPr>
              <a:t>202</a:t>
            </a:r>
            <a:r>
              <a:rPr lang="pt-BR" sz="3200" b="1" spc="-20" dirty="0">
                <a:solidFill>
                  <a:srgbClr val="3C6B2E"/>
                </a:solidFill>
                <a:latin typeface="Times New Roman"/>
                <a:cs typeface="Times New Roman"/>
              </a:rPr>
              <a:t>7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36694" y="6924895"/>
            <a:ext cx="844550" cy="5168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b="1" spc="-20" dirty="0">
                <a:solidFill>
                  <a:srgbClr val="AFCA38"/>
                </a:solidFill>
                <a:latin typeface="Times New Roman"/>
                <a:cs typeface="Times New Roman"/>
              </a:rPr>
              <a:t>202</a:t>
            </a:r>
            <a:r>
              <a:rPr lang="pt-BR" sz="3200" b="1" spc="-20" dirty="0">
                <a:solidFill>
                  <a:srgbClr val="AFCA38"/>
                </a:solidFill>
                <a:latin typeface="Times New Roman"/>
                <a:cs typeface="Times New Roman"/>
              </a:rPr>
              <a:t>6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99467" y="4524804"/>
            <a:ext cx="761365" cy="90614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3335" marR="5080" indent="-1270">
              <a:lnSpc>
                <a:spcPts val="3450"/>
              </a:lnSpc>
              <a:spcBef>
                <a:spcPts val="229"/>
              </a:spcBef>
            </a:pPr>
            <a:r>
              <a:rPr sz="2900" spc="165" dirty="0">
                <a:solidFill>
                  <a:srgbClr val="FFFAF5"/>
                </a:solidFill>
                <a:latin typeface="Trebuchet MS"/>
                <a:cs typeface="Trebuchet MS"/>
              </a:rPr>
              <a:t>LDO </a:t>
            </a:r>
            <a:r>
              <a:rPr sz="2900" spc="180" dirty="0">
                <a:solidFill>
                  <a:srgbClr val="FFFAF5"/>
                </a:solidFill>
                <a:latin typeface="Trebuchet MS"/>
                <a:cs typeface="Trebuchet MS"/>
              </a:rPr>
              <a:t>LOA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65312" y="4524804"/>
            <a:ext cx="761365" cy="90614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3335" marR="5080" indent="-1270">
              <a:lnSpc>
                <a:spcPts val="3450"/>
              </a:lnSpc>
              <a:spcBef>
                <a:spcPts val="229"/>
              </a:spcBef>
            </a:pPr>
            <a:r>
              <a:rPr sz="2900" spc="165" dirty="0">
                <a:solidFill>
                  <a:srgbClr val="FFFAF5"/>
                </a:solidFill>
                <a:latin typeface="Trebuchet MS"/>
                <a:cs typeface="Trebuchet MS"/>
              </a:rPr>
              <a:t>LDO </a:t>
            </a:r>
            <a:r>
              <a:rPr sz="2900" spc="180" dirty="0">
                <a:solidFill>
                  <a:srgbClr val="FFFAF5"/>
                </a:solidFill>
                <a:latin typeface="Trebuchet MS"/>
                <a:cs typeface="Trebuchet MS"/>
              </a:rPr>
              <a:t>LOA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28856" y="4524804"/>
            <a:ext cx="761365" cy="90614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3335" marR="5080" indent="-1270">
              <a:lnSpc>
                <a:spcPts val="3450"/>
              </a:lnSpc>
              <a:spcBef>
                <a:spcPts val="229"/>
              </a:spcBef>
            </a:pPr>
            <a:r>
              <a:rPr sz="2900" spc="165" dirty="0">
                <a:solidFill>
                  <a:srgbClr val="FFFAF5"/>
                </a:solidFill>
                <a:latin typeface="Trebuchet MS"/>
                <a:cs typeface="Trebuchet MS"/>
              </a:rPr>
              <a:t>LDO </a:t>
            </a:r>
            <a:r>
              <a:rPr sz="2900" spc="180" dirty="0">
                <a:solidFill>
                  <a:srgbClr val="FFFAF5"/>
                </a:solidFill>
                <a:latin typeface="Trebuchet MS"/>
                <a:cs typeface="Trebuchet MS"/>
              </a:rPr>
              <a:t>LOA</a:t>
            </a:r>
            <a:endParaRPr sz="29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97707" y="4524804"/>
            <a:ext cx="761365" cy="90614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3335" marR="5080" indent="-1270">
              <a:lnSpc>
                <a:spcPts val="3450"/>
              </a:lnSpc>
              <a:spcBef>
                <a:spcPts val="229"/>
              </a:spcBef>
            </a:pPr>
            <a:r>
              <a:rPr sz="2900" spc="165" dirty="0">
                <a:solidFill>
                  <a:srgbClr val="FFFAF5"/>
                </a:solidFill>
                <a:latin typeface="Trebuchet MS"/>
                <a:cs typeface="Trebuchet MS"/>
              </a:rPr>
              <a:t>LDO </a:t>
            </a:r>
            <a:r>
              <a:rPr sz="2900" spc="180" dirty="0">
                <a:solidFill>
                  <a:srgbClr val="FFFAF5"/>
                </a:solidFill>
                <a:latin typeface="Trebuchet MS"/>
                <a:cs typeface="Trebuchet MS"/>
              </a:rPr>
              <a:t>LOA</a:t>
            </a:r>
            <a:endParaRPr sz="2900">
              <a:latin typeface="Trebuchet MS"/>
              <a:cs typeface="Trebuchet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22820" y="3956182"/>
            <a:ext cx="9584690" cy="108585"/>
            <a:chOff x="722820" y="3956182"/>
            <a:chExt cx="9584690" cy="108585"/>
          </a:xfrm>
        </p:grpSpPr>
        <p:sp>
          <p:nvSpPr>
            <p:cNvPr id="41" name="object 41"/>
            <p:cNvSpPr/>
            <p:nvPr/>
          </p:nvSpPr>
          <p:spPr>
            <a:xfrm>
              <a:off x="776934" y="4001874"/>
              <a:ext cx="9476105" cy="17145"/>
            </a:xfrm>
            <a:custGeom>
              <a:avLst/>
              <a:gdLst/>
              <a:ahLst/>
              <a:cxnLst/>
              <a:rect l="l" t="t" r="r" b="b"/>
              <a:pathLst>
                <a:path w="9476105" h="17145">
                  <a:moveTo>
                    <a:pt x="0" y="16743"/>
                  </a:moveTo>
                  <a:lnTo>
                    <a:pt x="9475951" y="0"/>
                  </a:lnTo>
                </a:path>
              </a:pathLst>
            </a:custGeom>
            <a:ln w="38099">
              <a:solidFill>
                <a:srgbClr val="52648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2820" y="3956182"/>
              <a:ext cx="108074" cy="10807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98849" y="3956182"/>
              <a:ext cx="108074" cy="108074"/>
            </a:xfrm>
            <a:prstGeom prst="rect">
              <a:avLst/>
            </a:prstGeom>
          </p:spPr>
        </p:pic>
      </p:grpSp>
      <p:pic>
        <p:nvPicPr>
          <p:cNvPr id="45" name="Picture 2" descr="assinatura_municipio_araras">
            <a:extLst>
              <a:ext uri="{FF2B5EF4-FFF2-40B4-BE49-F238E27FC236}">
                <a16:creationId xmlns:a16="http://schemas.microsoft.com/office/drawing/2014/main" id="{D6C29F70-2CF8-41FD-B52B-E3911352E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spaço Reservado para Número de Slide 43">
            <a:extLst>
              <a:ext uri="{FF2B5EF4-FFF2-40B4-BE49-F238E27FC236}">
                <a16:creationId xmlns:a16="http://schemas.microsoft.com/office/drawing/2014/main" id="{C40F6402-1A7F-47DE-9126-4B8F57ACF3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5</a:t>
            </a:fld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75001740-9077-493A-BE00-1FE60CEEFD6B}"/>
              </a:ext>
            </a:extLst>
          </p:cNvPr>
          <p:cNvSpPr/>
          <p:nvPr/>
        </p:nvSpPr>
        <p:spPr>
          <a:xfrm>
            <a:off x="722820" y="4381500"/>
            <a:ext cx="3432925" cy="35280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B8D26D1-B340-42DB-B7BC-895824FF5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986227"/>
              </p:ext>
            </p:extLst>
          </p:nvPr>
        </p:nvGraphicFramePr>
        <p:xfrm>
          <a:off x="381000" y="31173"/>
          <a:ext cx="17526000" cy="9592150"/>
        </p:xfrm>
        <a:graphic>
          <a:graphicData uri="http://schemas.openxmlformats.org/drawingml/2006/table">
            <a:tbl>
              <a:tblPr/>
              <a:tblGrid>
                <a:gridCol w="405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3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3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3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2661">
                <a:tc gridSpan="5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11990" marR="11990" marT="119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809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RECEITAS CONSOLIDADAS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ARRECADADO</a:t>
                      </a:r>
                      <a:r>
                        <a:rPr lang="pt-BR" sz="32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11991" marR="11991" marT="11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PREVISTO 2025</a:t>
                      </a:r>
                    </a:p>
                  </a:txBody>
                  <a:tcPr marL="11991" marR="11991" marT="11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LDO 2026</a:t>
                      </a:r>
                    </a:p>
                  </a:txBody>
                  <a:tcPr marL="11991" marR="11991" marT="11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057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PMA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751.654.643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704.050.000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770.550.779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3412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SAEMA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69.192.242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72.950.000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94.205.000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197011"/>
                  </a:ext>
                </a:extLst>
              </a:tr>
              <a:tr h="1158767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SMTCA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40.919.266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40.008.000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40.870.000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ARAPREV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171.071.055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152.957.000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94.938.000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1444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RECEITAS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1.032.837.206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969.965.000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1.000.563.779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B788ECB-AB49-4AFD-829A-3F2AE84410E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6</a:t>
            </a:fld>
            <a:endParaRPr lang="pt-BR"/>
          </a:p>
        </p:txBody>
      </p:sp>
    </p:spTree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B8D26D1-B340-42DB-B7BC-895824FF5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260550"/>
              </p:ext>
            </p:extLst>
          </p:nvPr>
        </p:nvGraphicFramePr>
        <p:xfrm>
          <a:off x="381000" y="31173"/>
          <a:ext cx="17526000" cy="9974171"/>
        </p:xfrm>
        <a:graphic>
          <a:graphicData uri="http://schemas.openxmlformats.org/drawingml/2006/table">
            <a:tbl>
              <a:tblPr/>
              <a:tblGrid>
                <a:gridCol w="405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3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83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23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2661">
                <a:tc gridSpan="5">
                  <a:txBody>
                    <a:bodyPr/>
                    <a:lstStyle/>
                    <a:p>
                      <a:pPr algn="l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11990" marR="11990" marT="119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4809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DESPESAS CONSOLIDADAS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DESPESAS</a:t>
                      </a:r>
                      <a:r>
                        <a:rPr lang="pt-BR" sz="32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L="11991" marR="11991" marT="11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PREVISTO 2025</a:t>
                      </a:r>
                    </a:p>
                  </a:txBody>
                  <a:tcPr marL="11991" marR="11991" marT="11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LDO 2026</a:t>
                      </a:r>
                    </a:p>
                  </a:txBody>
                  <a:tcPr marL="11991" marR="11991" marT="11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8457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PMA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790.541.554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684.500.000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708.250.779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 rowSpan="2"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SAEMA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67.959.715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72.950.000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94.205.000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197011"/>
                  </a:ext>
                </a:extLst>
              </a:tr>
              <a:tr h="11430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CÂMARA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15.485.817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14.300.000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13.100.000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98727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SMTCA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55.571.185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45.258.000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46.070.000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ARAPREV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126.172.427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152.957.000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138.938.000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1444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DESPESAS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1.055.730.697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969.965.000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1.000.563.779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B703B50-AFAA-4184-A78C-3083C151CA9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559245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BFFD1B68-AD99-46B5-B242-D72717545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18456"/>
              </p:ext>
            </p:extLst>
          </p:nvPr>
        </p:nvGraphicFramePr>
        <p:xfrm>
          <a:off x="381000" y="114301"/>
          <a:ext cx="17373599" cy="9829796"/>
        </p:xfrm>
        <a:graphic>
          <a:graphicData uri="http://schemas.openxmlformats.org/drawingml/2006/table">
            <a:tbl>
              <a:tblPr/>
              <a:tblGrid>
                <a:gridCol w="723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3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71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835336308"/>
                    </a:ext>
                  </a:extLst>
                </a:gridCol>
              </a:tblGrid>
              <a:tr h="351821">
                <a:tc gridSpan="4">
                  <a:txBody>
                    <a:bodyPr/>
                    <a:lstStyle/>
                    <a:p>
                      <a:pPr algn="l" fontAlgn="t"/>
                      <a:endParaRPr lang="pt-BR" sz="18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1990" marR="11990" marT="11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831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600" b="1" i="0" u="sng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LDO 2026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600" b="1" i="0" u="sng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RECEITAS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600" b="1" i="0" u="sng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DESPESAS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838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PREF. MUNICIPAL ARARAS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770.550.779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708.250.779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946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CÂMARA MUNICIPAL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13.100.000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0272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3200" b="1" i="0" u="sng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ADMINISTRAÇÃO DIRETA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sng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770.550.779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sng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721.350.779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692488"/>
                  </a:ext>
                </a:extLst>
              </a:tr>
              <a:tr h="1200272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ARAPREV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94.938.000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138.938.000</a:t>
                      </a:r>
                    </a:p>
                  </a:txBody>
                  <a:tcPr marL="11990" marR="11990" marT="119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031644"/>
                  </a:ext>
                </a:extLst>
              </a:tr>
              <a:tr h="1200272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S.M.T.C.A.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40.870.000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46.070.000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773134"/>
                  </a:ext>
                </a:extLst>
              </a:tr>
              <a:tr h="1200272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S.A.E.M.A.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94.205.000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2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94.205.000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404220"/>
                  </a:ext>
                </a:extLst>
              </a:tr>
              <a:tr h="1200272">
                <a:tc>
                  <a:txBody>
                    <a:bodyPr/>
                    <a:lstStyle/>
                    <a:p>
                      <a:pPr algn="l" fontAlgn="b"/>
                      <a:endParaRPr lang="pt-BR" sz="2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1990" marR="11990" marT="1198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pt-BR" sz="3500" b="1" i="0" u="sng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 DESPESAS CONSOLIDADAS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sng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1.000.563.779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3500" b="1" i="0" u="sng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1.000.563.779</a:t>
                      </a:r>
                    </a:p>
                  </a:txBody>
                  <a:tcPr marL="11990" marR="11990" marT="119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324340"/>
                  </a:ext>
                </a:extLst>
              </a:tr>
            </a:tbl>
          </a:graphicData>
        </a:graphic>
      </p:graphicFrame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4133A93-7E8B-48E4-92FF-E572F1F9DF5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772897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184" y="573103"/>
            <a:ext cx="4648200" cy="803275"/>
          </a:xfrm>
          <a:prstGeom prst="rect">
            <a:avLst/>
          </a:prstGeom>
          <a:solidFill>
            <a:srgbClr val="52648B"/>
          </a:solidFill>
        </p:spPr>
        <p:txBody>
          <a:bodyPr vert="horz" wrap="square" lIns="0" tIns="0" rIns="0" bIns="0" rtlCol="0">
            <a:spAutoFit/>
          </a:bodyPr>
          <a:lstStyle/>
          <a:p>
            <a:pPr marL="189230">
              <a:lnSpc>
                <a:spcPts val="6320"/>
              </a:lnSpc>
            </a:pPr>
            <a:r>
              <a:rPr spc="310" dirty="0">
                <a:solidFill>
                  <a:srgbClr val="FFFFFF"/>
                </a:solidFill>
              </a:rPr>
              <a:t>PLDO</a:t>
            </a:r>
            <a:r>
              <a:rPr spc="-275" dirty="0">
                <a:solidFill>
                  <a:srgbClr val="FFFFFF"/>
                </a:solidFill>
              </a:rPr>
              <a:t> </a:t>
            </a:r>
            <a:r>
              <a:rPr lang="pt-BR" spc="570" dirty="0">
                <a:solidFill>
                  <a:srgbClr val="FFFFFF"/>
                </a:solidFill>
              </a:rPr>
              <a:t>2026</a:t>
            </a:r>
            <a:endParaRPr spc="570" dirty="0">
              <a:solidFill>
                <a:srgbClr val="FFFFFF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6000" y="1156324"/>
            <a:ext cx="16428719" cy="6991401"/>
          </a:xfrm>
          <a:prstGeom prst="rect">
            <a:avLst/>
          </a:prstGeom>
        </p:spPr>
        <p:txBody>
          <a:bodyPr vert="horz" wrap="square" lIns="0" tIns="2451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sz="3600" b="1" spc="150" dirty="0">
                <a:solidFill>
                  <a:srgbClr val="F27828"/>
                </a:solidFill>
                <a:latin typeface="Trebuchet MS"/>
                <a:cs typeface="Trebuchet MS"/>
              </a:rPr>
              <a:t>Capítulos</a:t>
            </a:r>
            <a:endParaRPr sz="3600" dirty="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1580"/>
              </a:spcBef>
            </a:pPr>
            <a:r>
              <a:rPr sz="3100" b="1" spc="114" dirty="0">
                <a:solidFill>
                  <a:srgbClr val="52648B"/>
                </a:solidFill>
                <a:latin typeface="Trebuchet MS"/>
                <a:cs typeface="Trebuchet MS"/>
              </a:rPr>
              <a:t>Capítulo</a:t>
            </a:r>
            <a:r>
              <a:rPr sz="3100" b="1" spc="-13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b="1" spc="720" dirty="0">
                <a:solidFill>
                  <a:srgbClr val="52648B"/>
                </a:solidFill>
                <a:latin typeface="Trebuchet MS"/>
                <a:cs typeface="Trebuchet MS"/>
              </a:rPr>
              <a:t>I</a:t>
            </a:r>
            <a:r>
              <a:rPr sz="3100" b="1" spc="-13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05" dirty="0">
                <a:solidFill>
                  <a:srgbClr val="52648B"/>
                </a:solidFill>
                <a:latin typeface="Trebuchet MS"/>
                <a:cs typeface="Trebuchet MS"/>
              </a:rPr>
              <a:t>-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75" dirty="0">
                <a:solidFill>
                  <a:srgbClr val="52648B"/>
                </a:solidFill>
                <a:latin typeface="Trebuchet MS"/>
                <a:cs typeface="Trebuchet MS"/>
              </a:rPr>
              <a:t>DAS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425" dirty="0">
                <a:solidFill>
                  <a:srgbClr val="52648B"/>
                </a:solidFill>
                <a:latin typeface="Trebuchet MS"/>
                <a:cs typeface="Trebuchet MS"/>
              </a:rPr>
              <a:t>DISPOSIÇÕES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20" dirty="0">
                <a:solidFill>
                  <a:srgbClr val="52648B"/>
                </a:solidFill>
                <a:latin typeface="Trebuchet MS"/>
                <a:cs typeface="Trebuchet MS"/>
              </a:rPr>
              <a:t>PRELIMINARES</a:t>
            </a:r>
            <a:endParaRPr sz="3100" dirty="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555"/>
              </a:spcBef>
            </a:pPr>
            <a:r>
              <a:rPr sz="3100" b="1" spc="114" dirty="0">
                <a:solidFill>
                  <a:srgbClr val="52648B"/>
                </a:solidFill>
                <a:latin typeface="Trebuchet MS"/>
                <a:cs typeface="Trebuchet MS"/>
              </a:rPr>
              <a:t>Capítulo</a:t>
            </a:r>
            <a:r>
              <a:rPr sz="3100" b="1" spc="-13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b="1" spc="720" dirty="0">
                <a:solidFill>
                  <a:srgbClr val="52648B"/>
                </a:solidFill>
                <a:latin typeface="Trebuchet MS"/>
                <a:cs typeface="Trebuchet MS"/>
              </a:rPr>
              <a:t>II</a:t>
            </a:r>
            <a:r>
              <a:rPr sz="3100" b="1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05" dirty="0">
                <a:solidFill>
                  <a:srgbClr val="52648B"/>
                </a:solidFill>
                <a:latin typeface="Trebuchet MS"/>
                <a:cs typeface="Trebuchet MS"/>
              </a:rPr>
              <a:t>-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75" dirty="0">
                <a:solidFill>
                  <a:srgbClr val="52648B"/>
                </a:solidFill>
                <a:latin typeface="Trebuchet MS"/>
                <a:cs typeface="Trebuchet MS"/>
              </a:rPr>
              <a:t>DAS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45" dirty="0">
                <a:solidFill>
                  <a:srgbClr val="52648B"/>
                </a:solidFill>
                <a:latin typeface="Trebuchet MS"/>
                <a:cs typeface="Trebuchet MS"/>
              </a:rPr>
              <a:t>PRIORIDADES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265" dirty="0">
                <a:solidFill>
                  <a:srgbClr val="52648B"/>
                </a:solidFill>
                <a:latin typeface="Trebuchet MS"/>
                <a:cs typeface="Trebuchet MS"/>
              </a:rPr>
              <a:t>E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40" dirty="0">
                <a:solidFill>
                  <a:srgbClr val="52648B"/>
                </a:solidFill>
                <a:latin typeface="Trebuchet MS"/>
                <a:cs typeface="Trebuchet MS"/>
              </a:rPr>
              <a:t>METAS</a:t>
            </a:r>
            <a:r>
              <a:rPr sz="3100" spc="-22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290" dirty="0">
                <a:solidFill>
                  <a:srgbClr val="52648B"/>
                </a:solidFill>
                <a:latin typeface="Trebuchet MS"/>
                <a:cs typeface="Trebuchet MS"/>
              </a:rPr>
              <a:t>DA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70" dirty="0">
                <a:solidFill>
                  <a:srgbClr val="52648B"/>
                </a:solidFill>
                <a:latin typeface="Trebuchet MS"/>
                <a:cs typeface="Trebuchet MS"/>
              </a:rPr>
              <a:t>ADMINISTRAÇÃO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280" dirty="0">
                <a:solidFill>
                  <a:srgbClr val="52648B"/>
                </a:solidFill>
                <a:latin typeface="Trebuchet MS"/>
                <a:cs typeface="Trebuchet MS"/>
              </a:rPr>
              <a:t>PÚBLICA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25" dirty="0">
                <a:solidFill>
                  <a:srgbClr val="52648B"/>
                </a:solidFill>
                <a:latin typeface="Trebuchet MS"/>
                <a:cs typeface="Trebuchet MS"/>
              </a:rPr>
              <a:t>MUNICIPAL</a:t>
            </a:r>
            <a:endParaRPr sz="3100" dirty="0">
              <a:latin typeface="Trebuchet MS"/>
              <a:cs typeface="Trebuchet MS"/>
            </a:endParaRPr>
          </a:p>
          <a:p>
            <a:pPr marL="12700" marR="2616835" algn="just">
              <a:lnSpc>
                <a:spcPct val="114900"/>
              </a:lnSpc>
            </a:pPr>
            <a:r>
              <a:rPr sz="3100" b="1" spc="114" dirty="0">
                <a:solidFill>
                  <a:srgbClr val="52648B"/>
                </a:solidFill>
                <a:latin typeface="Trebuchet MS"/>
                <a:cs typeface="Trebuchet MS"/>
              </a:rPr>
              <a:t>Capítulo</a:t>
            </a:r>
            <a:r>
              <a:rPr sz="3100" b="1" spc="-13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b="1" spc="720" dirty="0">
                <a:solidFill>
                  <a:srgbClr val="52648B"/>
                </a:solidFill>
                <a:latin typeface="Trebuchet MS"/>
                <a:cs typeface="Trebuchet MS"/>
              </a:rPr>
              <a:t>III</a:t>
            </a:r>
            <a:r>
              <a:rPr sz="3100" b="1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spc="305" dirty="0">
                <a:solidFill>
                  <a:srgbClr val="52648B"/>
                </a:solidFill>
                <a:latin typeface="Trebuchet MS"/>
                <a:cs typeface="Trebuchet MS"/>
              </a:rPr>
              <a:t>–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spc="290" dirty="0">
                <a:solidFill>
                  <a:srgbClr val="52648B"/>
                </a:solidFill>
                <a:latin typeface="Trebuchet MS"/>
                <a:cs typeface="Trebuchet MS"/>
              </a:rPr>
              <a:t>DOS CRITÉRIOS E NORMAS DE CONTROLE</a:t>
            </a:r>
          </a:p>
          <a:p>
            <a:pPr marL="12700" marR="2616835" algn="just">
              <a:lnSpc>
                <a:spcPct val="114900"/>
              </a:lnSpc>
            </a:pPr>
            <a:r>
              <a:rPr sz="3100" b="1" spc="114" dirty="0" err="1">
                <a:solidFill>
                  <a:srgbClr val="52648B"/>
                </a:solidFill>
                <a:latin typeface="Trebuchet MS"/>
                <a:cs typeface="Trebuchet MS"/>
              </a:rPr>
              <a:t>Capítulo</a:t>
            </a:r>
            <a:r>
              <a:rPr sz="3100" b="1" spc="-13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b="1" spc="530" dirty="0">
                <a:solidFill>
                  <a:srgbClr val="52648B"/>
                </a:solidFill>
                <a:latin typeface="Trebuchet MS"/>
                <a:cs typeface="Trebuchet MS"/>
              </a:rPr>
              <a:t>IV</a:t>
            </a:r>
            <a:r>
              <a:rPr sz="3100" b="1" spc="-229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05" dirty="0">
                <a:solidFill>
                  <a:srgbClr val="52648B"/>
                </a:solidFill>
                <a:latin typeface="Trebuchet MS"/>
                <a:cs typeface="Trebuchet MS"/>
              </a:rPr>
              <a:t>-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75" dirty="0">
                <a:solidFill>
                  <a:srgbClr val="52648B"/>
                </a:solidFill>
                <a:latin typeface="Trebuchet MS"/>
                <a:cs typeface="Trebuchet MS"/>
              </a:rPr>
              <a:t>DAS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55" dirty="0">
                <a:solidFill>
                  <a:srgbClr val="52648B"/>
                </a:solidFill>
                <a:latin typeface="Trebuchet MS"/>
                <a:cs typeface="Trebuchet MS"/>
              </a:rPr>
              <a:t>DIRETRIZES</a:t>
            </a:r>
            <a:r>
              <a:rPr sz="3100" spc="-229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250" dirty="0">
                <a:solidFill>
                  <a:srgbClr val="52648B"/>
                </a:solidFill>
                <a:latin typeface="Trebuchet MS"/>
                <a:cs typeface="Trebuchet MS"/>
              </a:rPr>
              <a:t>PARA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25" dirty="0">
                <a:solidFill>
                  <a:srgbClr val="52648B"/>
                </a:solidFill>
                <a:latin typeface="Trebuchet MS"/>
                <a:cs typeface="Trebuchet MS"/>
              </a:rPr>
              <a:t>A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275" dirty="0">
                <a:solidFill>
                  <a:srgbClr val="52648B"/>
                </a:solidFill>
                <a:latin typeface="Trebuchet MS"/>
                <a:cs typeface="Trebuchet MS"/>
              </a:rPr>
              <a:t>ELABORAÇÃO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265" dirty="0">
                <a:solidFill>
                  <a:srgbClr val="52648B"/>
                </a:solidFill>
                <a:latin typeface="Trebuchet MS"/>
                <a:cs typeface="Trebuchet MS"/>
              </a:rPr>
              <a:t>E</a:t>
            </a:r>
            <a:r>
              <a:rPr sz="3100" spc="-229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15" dirty="0">
                <a:solidFill>
                  <a:srgbClr val="52648B"/>
                </a:solidFill>
                <a:latin typeface="Trebuchet MS"/>
                <a:cs typeface="Trebuchet MS"/>
              </a:rPr>
              <a:t>EXECUÇÃO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40" dirty="0">
                <a:solidFill>
                  <a:srgbClr val="52648B"/>
                </a:solidFill>
                <a:latin typeface="Trebuchet MS"/>
                <a:cs typeface="Trebuchet MS"/>
              </a:rPr>
              <a:t>DOS </a:t>
            </a:r>
            <a:r>
              <a:rPr sz="3100" spc="310" dirty="0">
                <a:solidFill>
                  <a:srgbClr val="52648B"/>
                </a:solidFill>
                <a:latin typeface="Trebuchet MS"/>
                <a:cs typeface="Trebuchet MS"/>
              </a:rPr>
              <a:t>ORÇAMENTOS</a:t>
            </a:r>
            <a:r>
              <a:rPr sz="3100" spc="-22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275" dirty="0">
                <a:solidFill>
                  <a:srgbClr val="52648B"/>
                </a:solidFill>
                <a:latin typeface="Trebuchet MS"/>
                <a:cs typeface="Trebuchet MS"/>
              </a:rPr>
              <a:t>DO</a:t>
            </a:r>
            <a:r>
              <a:rPr sz="3100" spc="-22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400" dirty="0">
                <a:solidFill>
                  <a:srgbClr val="52648B"/>
                </a:solidFill>
                <a:latin typeface="Trebuchet MS"/>
                <a:cs typeface="Trebuchet MS"/>
              </a:rPr>
              <a:t>MUNICÍPIO</a:t>
            </a:r>
            <a:endParaRPr sz="3100" dirty="0">
              <a:latin typeface="Trebuchet MS"/>
              <a:cs typeface="Trebuchet MS"/>
            </a:endParaRPr>
          </a:p>
          <a:p>
            <a:pPr marL="12700" marR="1801495" algn="just">
              <a:lnSpc>
                <a:spcPct val="114900"/>
              </a:lnSpc>
            </a:pPr>
            <a:r>
              <a:rPr lang="pt-BR" sz="3100" b="1" spc="114" dirty="0">
                <a:solidFill>
                  <a:srgbClr val="52648B"/>
                </a:solidFill>
                <a:latin typeface="Trebuchet MS"/>
                <a:cs typeface="Trebuchet MS"/>
              </a:rPr>
              <a:t>Sessão I</a:t>
            </a:r>
            <a:r>
              <a:rPr sz="3100" b="1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spc="305" dirty="0">
                <a:solidFill>
                  <a:srgbClr val="52648B"/>
                </a:solidFill>
                <a:latin typeface="Trebuchet MS"/>
                <a:cs typeface="Trebuchet MS"/>
              </a:rPr>
              <a:t>–</a:t>
            </a:r>
            <a:r>
              <a:rPr sz="3100" spc="-22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spc="375" dirty="0">
                <a:solidFill>
                  <a:srgbClr val="52648B"/>
                </a:solidFill>
                <a:latin typeface="Trebuchet MS"/>
                <a:cs typeface="Trebuchet MS"/>
              </a:rPr>
              <a:t>DAS DIRETRIZES GERAIS</a:t>
            </a:r>
          </a:p>
          <a:p>
            <a:pPr marL="12700" marR="1801495" algn="just">
              <a:lnSpc>
                <a:spcPct val="114900"/>
              </a:lnSpc>
            </a:pPr>
            <a:r>
              <a:rPr lang="pt-BR" sz="3100" b="1" spc="114" dirty="0">
                <a:solidFill>
                  <a:srgbClr val="52648B"/>
                </a:solidFill>
                <a:latin typeface="Trebuchet MS"/>
                <a:cs typeface="Trebuchet MS"/>
              </a:rPr>
              <a:t>Sessão </a:t>
            </a:r>
            <a:r>
              <a:rPr sz="3100" b="1" spc="595" dirty="0">
                <a:solidFill>
                  <a:srgbClr val="52648B"/>
                </a:solidFill>
                <a:latin typeface="Trebuchet MS"/>
                <a:cs typeface="Trebuchet MS"/>
              </a:rPr>
              <a:t>II</a:t>
            </a:r>
            <a:r>
              <a:rPr sz="3100" b="1" spc="-229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spc="305" dirty="0">
                <a:solidFill>
                  <a:srgbClr val="52648B"/>
                </a:solidFill>
                <a:latin typeface="Trebuchet MS"/>
                <a:cs typeface="Trebuchet MS"/>
              </a:rPr>
              <a:t>–</a:t>
            </a:r>
            <a:r>
              <a:rPr sz="3100" spc="-229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spc="375" dirty="0">
                <a:solidFill>
                  <a:srgbClr val="52648B"/>
                </a:solidFill>
                <a:latin typeface="Trebuchet MS"/>
                <a:cs typeface="Trebuchet MS"/>
              </a:rPr>
              <a:t>DAS DIRETRIZES ESPECÍFICAS</a:t>
            </a:r>
            <a:endParaRPr sz="3100" dirty="0">
              <a:latin typeface="Trebuchet MS"/>
              <a:cs typeface="Trebuchet MS"/>
            </a:endParaRPr>
          </a:p>
          <a:p>
            <a:pPr marL="12700" marR="2248535" algn="just">
              <a:lnSpc>
                <a:spcPct val="114900"/>
              </a:lnSpc>
            </a:pPr>
            <a:r>
              <a:rPr lang="pt-BR" sz="3100" b="1" spc="-225" dirty="0">
                <a:solidFill>
                  <a:srgbClr val="52648B"/>
                </a:solidFill>
                <a:latin typeface="Trebuchet MS"/>
                <a:cs typeface="Trebuchet MS"/>
              </a:rPr>
              <a:t>Subseção I</a:t>
            </a:r>
            <a:r>
              <a:rPr sz="3100" b="1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05" dirty="0">
                <a:solidFill>
                  <a:srgbClr val="52648B"/>
                </a:solidFill>
                <a:latin typeface="Trebuchet MS"/>
                <a:cs typeface="Trebuchet MS"/>
              </a:rPr>
              <a:t>-</a:t>
            </a:r>
            <a:r>
              <a:rPr sz="3100" spc="-22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spc="375" dirty="0">
                <a:solidFill>
                  <a:srgbClr val="52648B"/>
                </a:solidFill>
                <a:latin typeface="Trebuchet MS"/>
                <a:cs typeface="Trebuchet MS"/>
              </a:rPr>
              <a:t>DA ESTRUTURA E ORGANIZAÇÃO DOS ORÇAMENTOS</a:t>
            </a:r>
            <a:endParaRPr sz="3100" dirty="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  <a:spcBef>
                <a:spcPts val="555"/>
              </a:spcBef>
            </a:pPr>
            <a:r>
              <a:rPr lang="pt-BR" sz="3100" b="1" spc="-225" dirty="0">
                <a:solidFill>
                  <a:srgbClr val="52648B"/>
                </a:solidFill>
                <a:latin typeface="Trebuchet MS"/>
                <a:cs typeface="Trebuchet MS"/>
              </a:rPr>
              <a:t>Subseção II </a:t>
            </a:r>
            <a:r>
              <a:rPr lang="pt-BR" sz="3100" spc="305" dirty="0">
                <a:solidFill>
                  <a:srgbClr val="52648B"/>
                </a:solidFill>
                <a:latin typeface="Trebuchet MS"/>
                <a:cs typeface="Trebuchet MS"/>
              </a:rPr>
              <a:t>–</a:t>
            </a:r>
            <a:r>
              <a:rPr lang="pt-BR" sz="3100" spc="-22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spc="375" dirty="0">
                <a:solidFill>
                  <a:srgbClr val="52648B"/>
                </a:solidFill>
                <a:latin typeface="Trebuchet MS"/>
                <a:cs typeface="Trebuchet MS"/>
              </a:rPr>
              <a:t>DAS DIRETRIZES DAS RECEITAS</a:t>
            </a:r>
          </a:p>
          <a:p>
            <a:pPr marL="12700" algn="just">
              <a:spcBef>
                <a:spcPts val="555"/>
              </a:spcBef>
            </a:pPr>
            <a:r>
              <a:rPr lang="pt-BR" sz="3100" b="1" spc="-225" dirty="0">
                <a:solidFill>
                  <a:srgbClr val="52648B"/>
                </a:solidFill>
                <a:latin typeface="Trebuchet MS"/>
                <a:cs typeface="Trebuchet MS"/>
              </a:rPr>
              <a:t>Subseção III </a:t>
            </a:r>
            <a:r>
              <a:rPr lang="pt-BR" sz="3100" spc="305" dirty="0">
                <a:solidFill>
                  <a:srgbClr val="52648B"/>
                </a:solidFill>
                <a:latin typeface="Trebuchet MS"/>
                <a:cs typeface="Trebuchet MS"/>
              </a:rPr>
              <a:t>–</a:t>
            </a:r>
            <a:r>
              <a:rPr lang="pt-BR" sz="3100" spc="-22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spc="375" dirty="0">
                <a:solidFill>
                  <a:srgbClr val="52648B"/>
                </a:solidFill>
                <a:latin typeface="Trebuchet MS"/>
                <a:cs typeface="Trebuchet MS"/>
              </a:rPr>
              <a:t>DAS DIRETRIZES DAS DESPESAS</a:t>
            </a:r>
          </a:p>
          <a:p>
            <a:pPr marL="12700" algn="just">
              <a:lnSpc>
                <a:spcPct val="100000"/>
              </a:lnSpc>
              <a:spcBef>
                <a:spcPts val="555"/>
              </a:spcBef>
            </a:pPr>
            <a:r>
              <a:rPr sz="3100" b="1" spc="114" dirty="0" err="1">
                <a:solidFill>
                  <a:srgbClr val="52648B"/>
                </a:solidFill>
                <a:latin typeface="Trebuchet MS"/>
                <a:cs typeface="Trebuchet MS"/>
              </a:rPr>
              <a:t>Capítulo</a:t>
            </a:r>
            <a:r>
              <a:rPr sz="3100" b="1" spc="-13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lang="pt-BR" sz="3100" b="1" spc="500" dirty="0">
                <a:solidFill>
                  <a:srgbClr val="52648B"/>
                </a:solidFill>
                <a:latin typeface="Trebuchet MS"/>
                <a:cs typeface="Trebuchet MS"/>
              </a:rPr>
              <a:t>V</a:t>
            </a:r>
            <a:r>
              <a:rPr sz="3100" b="1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05" dirty="0">
                <a:solidFill>
                  <a:srgbClr val="52648B"/>
                </a:solidFill>
                <a:latin typeface="Trebuchet MS"/>
                <a:cs typeface="Trebuchet MS"/>
              </a:rPr>
              <a:t>-</a:t>
            </a:r>
            <a:r>
              <a:rPr sz="3100" spc="-220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375" dirty="0">
                <a:solidFill>
                  <a:srgbClr val="52648B"/>
                </a:solidFill>
                <a:latin typeface="Trebuchet MS"/>
                <a:cs typeface="Trebuchet MS"/>
              </a:rPr>
              <a:t>DAS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425" dirty="0">
                <a:solidFill>
                  <a:srgbClr val="52648B"/>
                </a:solidFill>
                <a:latin typeface="Trebuchet MS"/>
                <a:cs typeface="Trebuchet MS"/>
              </a:rPr>
              <a:t>DISPOSIÇÕES</a:t>
            </a:r>
            <a:r>
              <a:rPr sz="3100" spc="-225" dirty="0">
                <a:solidFill>
                  <a:srgbClr val="52648B"/>
                </a:solidFill>
                <a:latin typeface="Trebuchet MS"/>
                <a:cs typeface="Trebuchet MS"/>
              </a:rPr>
              <a:t> </a:t>
            </a:r>
            <a:r>
              <a:rPr sz="3100" spc="434" dirty="0">
                <a:solidFill>
                  <a:srgbClr val="52648B"/>
                </a:solidFill>
                <a:latin typeface="Trebuchet MS"/>
                <a:cs typeface="Trebuchet MS"/>
              </a:rPr>
              <a:t>FINAIS</a:t>
            </a:r>
            <a:endParaRPr sz="3100" dirty="0">
              <a:latin typeface="Trebuchet MS"/>
              <a:cs typeface="Trebuchet MS"/>
            </a:endParaRPr>
          </a:p>
        </p:txBody>
      </p:sp>
      <p:pic>
        <p:nvPicPr>
          <p:cNvPr id="5" name="Picture 2" descr="assinatura_municipio_araras">
            <a:extLst>
              <a:ext uri="{FF2B5EF4-FFF2-40B4-BE49-F238E27FC236}">
                <a16:creationId xmlns:a16="http://schemas.microsoft.com/office/drawing/2014/main" id="{ECFA4B6E-43E8-43F8-92B5-18AA5736E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258904"/>
            <a:ext cx="2362200" cy="7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24DF91-8A7F-4FC2-815C-E78E8215CBA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9</a:t>
            </a:fld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2648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3088</TotalTime>
  <Words>2047</Words>
  <Application>Microsoft Office PowerPoint</Application>
  <PresentationFormat>Personalizar</PresentationFormat>
  <Paragraphs>467</Paragraphs>
  <Slides>40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9" baseType="lpstr">
      <vt:lpstr>Arial</vt:lpstr>
      <vt:lpstr>Arial Black</vt:lpstr>
      <vt:lpstr>Calibri</vt:lpstr>
      <vt:lpstr>Lucida Sans Unicode</vt:lpstr>
      <vt:lpstr>Tahoma</vt:lpstr>
      <vt:lpstr>Times New Roman</vt:lpstr>
      <vt:lpstr>Trebuchet MS</vt:lpstr>
      <vt:lpstr>Verdana</vt:lpstr>
      <vt:lpstr>Office Theme</vt:lpstr>
      <vt:lpstr>Projeto de Lei de Diretrizes Orçamentárias 2026</vt:lpstr>
      <vt:lpstr>Apresentação</vt:lpstr>
      <vt:lpstr>Sistema de Planejamento de Araras</vt:lpstr>
      <vt:lpstr>Ciclo Orçamentário</vt:lpstr>
      <vt:lpstr>PPA, LDO E LOA</vt:lpstr>
      <vt:lpstr>Apresentação do PowerPoint</vt:lpstr>
      <vt:lpstr>Apresentação do PowerPoint</vt:lpstr>
      <vt:lpstr>Apresentação do PowerPoint</vt:lpstr>
      <vt:lpstr>PLDO 2026</vt:lpstr>
      <vt:lpstr>PLDO 2026</vt:lpstr>
      <vt:lpstr>PLDO 2026</vt:lpstr>
      <vt:lpstr>ANEXOS LDO 2026</vt:lpstr>
      <vt:lpstr>ANEXOS LDO 2026</vt:lpstr>
      <vt:lpstr>ANEXOS LDO 2026</vt:lpstr>
      <vt:lpstr>Áreas de Resultado</vt:lpstr>
      <vt:lpstr>Áreas de Resultado</vt:lpstr>
      <vt:lpstr>Educação</vt:lpstr>
      <vt:lpstr>Educação</vt:lpstr>
      <vt:lpstr>Cultura e Turismo</vt:lpstr>
      <vt:lpstr>Fazenda e Administração</vt:lpstr>
      <vt:lpstr>Meio Ambiente e Agricultura</vt:lpstr>
      <vt:lpstr>Meio Ambiente e Agricultura</vt:lpstr>
      <vt:lpstr>Saúde</vt:lpstr>
      <vt:lpstr>Saúde</vt:lpstr>
      <vt:lpstr>Planejamento e Obras</vt:lpstr>
      <vt:lpstr>Planejamento e Obras</vt:lpstr>
      <vt:lpstr>Gabinete, Governo e SECOM</vt:lpstr>
      <vt:lpstr>Justiça e Desenvolvimento Principais entregas estabelecidas na LDO 2026</vt:lpstr>
      <vt:lpstr>Segurança</vt:lpstr>
      <vt:lpstr>Serviços Públicos</vt:lpstr>
      <vt:lpstr>Assistência Social</vt:lpstr>
      <vt:lpstr>Assistência Social</vt:lpstr>
      <vt:lpstr>Esporte Principais entregas estabelecidas na LDO 2026</vt:lpstr>
      <vt:lpstr>Esporte Principais entregas estabelecidas na LDO 2026</vt:lpstr>
      <vt:lpstr>Habitação Principais entregas estabelecidas na LDO 2026</vt:lpstr>
      <vt:lpstr>Transporte Principais entregas estabelecidas na LDO 2026</vt:lpstr>
      <vt:lpstr>Água e Esgoto</vt:lpstr>
      <vt:lpstr>Câmara e Previdência</vt:lpstr>
      <vt:lpstr>Acompanhe as notícias do município pelas redes sociais da Prefeitura de Araras e suas Autarquias.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Audiência Pública PLDO 2025 - Executivo</dc:title>
  <dc:creator>Subsecretaria de Planejamento - SEPLAG</dc:creator>
  <cp:keywords>DAGAJfXpNpY,BAE6sVRmmCA</cp:keywords>
  <cp:lastModifiedBy>Fabio Domingues</cp:lastModifiedBy>
  <cp:revision>135</cp:revision>
  <cp:lastPrinted>2025-06-27T17:21:42Z</cp:lastPrinted>
  <dcterms:created xsi:type="dcterms:W3CDTF">2024-06-07T15:37:12Z</dcterms:created>
  <dcterms:modified xsi:type="dcterms:W3CDTF">2025-07-22T14:22:27Z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2024-04-09T00:00:00Z</vt:filetime>
  </property>
  <property fmtid="{D5CDD505-2E9C-101B-9397-08002B2CF9AE}" pid="3" name="Creator">
    <vt:lpwstr>Canva</vt:lpwstr>
  </property>
  <property fmtid="{D5CDD505-2E9C-101B-9397-08002B2CF9AE}" pid="4" name="LastSaved">
    <vt:filetime>2024-06-07T00:00:00Z</vt:filetime>
  </property>
  <property fmtid="{D5CDD505-2E9C-101B-9397-08002B2CF9AE}" pid="5" name="Producer">
    <vt:lpwstr>Canva</vt:lpwstr>
  </property>
</Properties>
</file>